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image1.bin" ContentType="image/x-emf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media/image8.bin" ContentType="image/x-emf"/>
  <Override PartName="/ppt/notesSlides/notesSlide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7.xml" ContentType="application/vnd.openxmlformats-officedocument.presentationml.notesSlide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3"/>
  </p:notesMasterIdLst>
  <p:sldIdLst>
    <p:sldId id="256" r:id="rId6"/>
    <p:sldId id="2147471060" r:id="rId7"/>
    <p:sldId id="261" r:id="rId8"/>
    <p:sldId id="898" r:id="rId9"/>
    <p:sldId id="899" r:id="rId10"/>
    <p:sldId id="933" r:id="rId11"/>
    <p:sldId id="7360" r:id="rId12"/>
    <p:sldId id="2147473610" r:id="rId13"/>
    <p:sldId id="2147470352" r:id="rId14"/>
    <p:sldId id="7353" r:id="rId15"/>
    <p:sldId id="2147473611" r:id="rId16"/>
    <p:sldId id="2147473613" r:id="rId17"/>
    <p:sldId id="274" r:id="rId18"/>
    <p:sldId id="312" r:id="rId19"/>
    <p:sldId id="2147471041" r:id="rId20"/>
    <p:sldId id="2147473593" r:id="rId21"/>
    <p:sldId id="2147473595" r:id="rId22"/>
    <p:sldId id="257" r:id="rId23"/>
    <p:sldId id="9798" r:id="rId24"/>
    <p:sldId id="2142532319" r:id="rId25"/>
    <p:sldId id="3153" r:id="rId26"/>
    <p:sldId id="2142532320" r:id="rId27"/>
    <p:sldId id="2146846276" r:id="rId28"/>
    <p:sldId id="2147473616" r:id="rId29"/>
    <p:sldId id="2147473612" r:id="rId30"/>
    <p:sldId id="2147473603" r:id="rId31"/>
    <p:sldId id="258" r:id="rId32"/>
  </p:sldIdLst>
  <p:sldSz cx="12192000" cy="6858000"/>
  <p:notesSz cx="6858000" cy="9144000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0DC0A-C16D-46CE-8E00-A45275FC7EE4}" v="7" dt="2023-06-15T15:50:53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C6D5-4DB7-436A-81E2-C913FA0DF22C}" type="datetimeFigureOut">
              <a:rPr lang="de-DE"/>
              <a:t>16.06.2023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E4A97-326F-4E66-A1FF-5240704B1DDD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49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2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56D9D8-832F-402C-9B50-9665664FA1A6}" type="slidenum">
              <a:rPr lang="en-US" altLang="de-DE" sz="11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de-DE" sz="1100" dirty="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7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73D769-3BDB-4B8C-985F-9F433E95EDD0}" type="slidenum">
              <a:rPr lang="en-US" altLang="de-DE" sz="11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de-DE" sz="1100" dirty="0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e-DE" dirty="0" err="1">
                <a:latin typeface="Arial" panose="020B0604020202020204" pitchFamily="34" charset="0"/>
              </a:rPr>
              <a:t>Zwischen</a:t>
            </a:r>
            <a:r>
              <a:rPr lang="en-US" altLang="de-DE" dirty="0">
                <a:latin typeface="Arial" panose="020B0604020202020204" pitchFamily="34" charset="0"/>
              </a:rPr>
              <a:t> ECS und 1. </a:t>
            </a:r>
            <a:r>
              <a:rPr lang="en-US" altLang="de-DE" dirty="0" err="1">
                <a:latin typeface="Arial" panose="020B0604020202020204" pitchFamily="34" charset="0"/>
              </a:rPr>
              <a:t>Juli</a:t>
            </a:r>
            <a:endParaRPr lang="en-US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13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E4A97-326F-4E66-A1FF-5240704B1D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6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C939D-89EC-44C7-9DBF-5AFD59A553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7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30235-D8A5-4AA8-ADCF-58E33B8539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1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E4A97-326F-4E66-A1FF-5240704B1DD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31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3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product is so perfect that you can’t improve it.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 tires, mattresses, pills, animal food – we don’t manufacture these end products. But Evonik is in all of them – and in many others as well.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often contribute just small quantities, but these contributions make all the difference.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Because Evonik makes tires more fuel-efficient, mattresses fluffier, pills more effective, and animal food healthier.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45CE4D4-C82E-4EDF-9268-DC2DB7C7CA44}" type="slidenum">
              <a:rPr>
                <a:solidFill>
                  <a:prstClr val="black"/>
                </a:solidFill>
              </a:rPr>
              <a:pPr algn="l" rtl="0"/>
              <a:t>3</a:t>
            </a:fld>
            <a:endParaRPr lang="e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1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make that happen, we at Evonik go beyond chemistry. 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3200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interconnect our competencies and perspectives – from chemistry to biotechnology, physics, and materials science to other disciplines outside the natural sciences. 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3200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collaborate with strong partners to drive innovation.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3200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We’re committed to sustainability – in our product portfolio, our investments, and our innovation management.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this way, we create profitable and sustainable solutions.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54A43C1-A197-4EC2-B3EC-2E4AE59E02F5}" type="slidenum">
              <a:rPr>
                <a:solidFill>
                  <a:prstClr val="black"/>
                </a:solidFill>
              </a:rPr>
              <a:pPr algn="l" rtl="0"/>
              <a:t>4</a:t>
            </a:fld>
            <a:endParaRPr lang="e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7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That’s specialty chemicals. And that’s where we’re among the best in class – as you can see from the facts and figures here.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customer proximity and leading market positions give us the advantage. 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BED1A872-DEA5-4E4C-827E-460A168BD1AC}" type="slidenum">
              <a:rPr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467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BD0EB59F-2E7D-47C5-8408-623946457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852241-3208-48DF-91F1-D3BED9BA6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213" indent="-176213" defTabSz="946150">
              <a:spcBef>
                <a:spcPct val="0"/>
              </a:spcBef>
              <a:buFontTx/>
              <a:buChar char="•"/>
            </a:pPr>
            <a:r>
              <a:rPr lang="en-US" altLang="de-DE" sz="1100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At Evonik, a shared drive unites us all: </a:t>
            </a:r>
            <a:r>
              <a:rPr lang="en-US" altLang="de-DE" sz="1100" b="1" i="1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Leading beyond chemistry </a:t>
            </a:r>
            <a:r>
              <a:rPr lang="en-US" altLang="de-DE" sz="1100" i="1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to improve life, today and tomorrow</a:t>
            </a:r>
            <a:r>
              <a:rPr lang="en-US" altLang="de-DE" sz="1100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. That is our </a:t>
            </a:r>
            <a:r>
              <a:rPr lang="en-US" altLang="de-DE" sz="1100" b="1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purpose</a:t>
            </a:r>
            <a:r>
              <a:rPr lang="en-US" altLang="de-DE" sz="1100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, that is what we stand for.</a:t>
            </a:r>
          </a:p>
          <a:p>
            <a:pPr marL="176213" marR="0" indent="-176213" algn="l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de-DE" sz="1100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We achieve this </a:t>
            </a:r>
            <a:r>
              <a:rPr lang="en-US" sz="1100" b="0" i="0" u="none" baseline="0" dirty="0">
                <a:latin typeface="EvonikProkyon"/>
                <a:cs typeface="Arial" panose="020B0604020202020204" pitchFamily="34" charset="0"/>
              </a:rPr>
              <a:t>…</a:t>
            </a:r>
            <a:endParaRPr lang="en-US" altLang="de-DE" sz="1100" noProof="0" dirty="0">
              <a:solidFill>
                <a:srgbClr val="000000"/>
              </a:solidFill>
              <a:latin typeface="EvonikProkyon"/>
              <a:cs typeface="Arial" panose="020B0604020202020204" pitchFamily="34" charset="0"/>
            </a:endParaRPr>
          </a:p>
          <a:p>
            <a:pPr marL="652869" marR="0" lvl="1" indent="-179073" defTabSz="1888647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with a </a:t>
            </a:r>
            <a:r>
              <a:rPr lang="en-US" sz="1100" b="1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single shared strategy </a:t>
            </a:r>
            <a:r>
              <a:rPr lang="en-US" sz="110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that helps us to keep growing and take on a leading role in the future markets. </a:t>
            </a:r>
            <a:endParaRPr lang="en-US" altLang="de-DE" sz="1100" dirty="0">
              <a:solidFill>
                <a:srgbClr val="000000"/>
              </a:solidFill>
              <a:latin typeface="EvonikProkyon"/>
              <a:cs typeface="Arial" panose="020B0604020202020204" pitchFamily="34" charset="0"/>
            </a:endParaRPr>
          </a:p>
          <a:p>
            <a:pPr marL="652869" indent="-179073" algn="l" defTabSz="1888647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100" kern="1200" noProof="0" dirty="0">
                <a:solidFill>
                  <a:schemeClr val="tx1"/>
                </a:solidFill>
                <a:latin typeface="EvonikProkyon"/>
                <a:ea typeface="+mn-ea"/>
                <a:cs typeface="Arial" panose="020B0604020202020204" pitchFamily="34" charset="0"/>
              </a:rPr>
              <a:t>with a </a:t>
            </a:r>
            <a:r>
              <a:rPr lang="en-US" altLang="de-DE" sz="1100" b="1" kern="1200" noProof="0" dirty="0">
                <a:solidFill>
                  <a:schemeClr val="tx1"/>
                </a:solidFill>
                <a:latin typeface="EvonikProkyon"/>
                <a:ea typeface="+mn-ea"/>
                <a:cs typeface="Arial" panose="020B0604020202020204" pitchFamily="34" charset="0"/>
              </a:rPr>
              <a:t>structure</a:t>
            </a:r>
            <a:r>
              <a:rPr lang="en-US" altLang="de-DE" sz="1100" kern="1200" noProof="0" dirty="0">
                <a:solidFill>
                  <a:schemeClr val="tx1"/>
                </a:solidFill>
                <a:latin typeface="EvonikProkyon"/>
                <a:ea typeface="+mn-ea"/>
                <a:cs typeface="Arial" panose="020B0604020202020204" pitchFamily="34" charset="0"/>
              </a:rPr>
              <a:t> that gives Evonik more speed and impact </a:t>
            </a:r>
          </a:p>
          <a:p>
            <a:pPr marL="652869" indent="-179073" algn="l" defTabSz="1888647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100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and with a </a:t>
            </a:r>
            <a:r>
              <a:rPr lang="en-US" altLang="de-DE" sz="1100" b="1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culture</a:t>
            </a:r>
            <a:r>
              <a:rPr lang="en-US" altLang="de-DE" sz="1100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 that embodies our strengths. </a:t>
            </a:r>
          </a:p>
          <a:p>
            <a:pPr marL="176213" indent="-176213" defTabSz="946150" rtl="0">
              <a:spcBef>
                <a:spcPct val="0"/>
              </a:spcBef>
              <a:buFontTx/>
              <a:buChar char="•"/>
            </a:pPr>
            <a:r>
              <a:rPr lang="en-US" altLang="de-DE" sz="1100" noProof="0" dirty="0">
                <a:solidFill>
                  <a:srgbClr val="000000"/>
                </a:solidFill>
                <a:latin typeface="EvonikProkyon"/>
                <a:cs typeface="Arial" panose="020B0604020202020204" pitchFamily="34" charset="0"/>
              </a:rPr>
              <a:t>In this way, we will create the best specialty chemicals company in the world – our shared vision.</a:t>
            </a:r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0FBF9CCE-6F27-4CD5-8109-345DE7CAF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84E87D70-B657-4EB1-891F-BC9F74E067D6}" type="slidenum">
              <a:rPr lang="de-DE" altLang="de-DE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de-DE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E4A97-326F-4E66-A1FF-5240704B1D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E4A97-326F-4E66-A1FF-5240704B1DD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247BDF-E83C-4ACE-BE61-6A0077BCD3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E9EF09E-41C9-48C1-9E75-4AC813767AF5}" type="datetime1">
              <a:rPr lang="de-DE" smtClean="0"/>
              <a:t>16.06.2023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77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8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bin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2.png"/><Relationship Id="rId4" Type="http://schemas.openxmlformats.org/officeDocument/2006/relationships/image" Target="../media/image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bin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bin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bin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bin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bin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bin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bin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.bin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A71C790-7B1C-4816-A421-B3E616FC8B95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6057900 h 6858000"/>
              <a:gd name="connsiteX5" fmla="*/ 9359899 w 12192000"/>
              <a:gd name="connsiteY5" fmla="*/ 6057900 h 6858000"/>
              <a:gd name="connsiteX6" fmla="*/ 9359899 w 12192000"/>
              <a:gd name="connsiteY6" fmla="*/ 6858000 h 6858000"/>
              <a:gd name="connsiteX7" fmla="*/ 5159896 w 12192000"/>
              <a:gd name="connsiteY7" fmla="*/ 6858000 h 6858000"/>
              <a:gd name="connsiteX8" fmla="*/ 5159896 w 12192000"/>
              <a:gd name="connsiteY8" fmla="*/ 6608802 h 6858000"/>
              <a:gd name="connsiteX9" fmla="*/ 0 w 12192000"/>
              <a:gd name="connsiteY9" fmla="*/ 66088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6057900"/>
                </a:lnTo>
                <a:lnTo>
                  <a:pt x="9359899" y="6057900"/>
                </a:lnTo>
                <a:lnTo>
                  <a:pt x="9359899" y="6858000"/>
                </a:lnTo>
                <a:lnTo>
                  <a:pt x="5159896" y="6858000"/>
                </a:lnTo>
                <a:lnTo>
                  <a:pt x="5159896" y="6608802"/>
                </a:lnTo>
                <a:lnTo>
                  <a:pt x="0" y="6608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33375"/>
            <a:ext cx="11303999" cy="4571788"/>
          </a:xfrm>
          <a:solidFill>
            <a:schemeClr val="accent2"/>
          </a:solidFill>
        </p:spPr>
        <p:txBody>
          <a:bodyPr lIns="360000" tIns="360000" rIns="360000" bIns="360000" anchor="t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text for title slide option 1</a:t>
            </a:r>
            <a:br>
              <a:rPr lang="en-US"/>
            </a:br>
            <a:r>
              <a:rPr lang="en-US"/>
              <a:t>Catchy presentation title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5013177"/>
            <a:ext cx="11303999" cy="828824"/>
          </a:xfrm>
          <a:solidFill>
            <a:schemeClr val="bg2"/>
          </a:solidFill>
        </p:spPr>
        <p:txBody>
          <a:bodyPr lIns="360000" tIns="108000" rIns="360000" bIns="108000"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Placeholder text Date  |  Presenter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096853"/>
            <a:ext cx="11303999" cy="914401"/>
          </a:xfrm>
        </p:spPr>
        <p:txBody>
          <a:bodyPr lIns="360000" rIns="36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Placeholder text for subline. Move box to correct position or delete.</a:t>
            </a:r>
          </a:p>
        </p:txBody>
      </p:sp>
      <p:sp>
        <p:nvSpPr>
          <p:cNvPr id="8" name="Rechteck 7" hidden="1"/>
          <p:cNvSpPr/>
          <p:nvPr userDrawn="1">
            <p:custDataLst>
              <p:tags r:id="rId2"/>
            </p:custDataLst>
          </p:nvPr>
        </p:nvSpPr>
        <p:spPr>
          <a:xfrm>
            <a:off x="435712" y="326488"/>
            <a:ext cx="11318400" cy="552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v="urn:schemas-microsoft-com:vml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>
          <p15:clr>
            <a:srgbClr val="C35EA4"/>
          </p15:clr>
        </p15:guide>
        <p15:guide id="2" orient="horz" pos="3680">
          <p15:clr>
            <a:srgbClr val="C35EA4"/>
          </p15:clr>
        </p15:guide>
        <p15:guide id="3" pos="7401">
          <p15:clr>
            <a:srgbClr val="C35EA4"/>
          </p15:clr>
        </p15:guide>
        <p15:guide id="4" orient="horz" pos="210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810441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1" i="0" u="none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white">
          <a:xfrm>
            <a:off x="0" y="1"/>
            <a:ext cx="12192000" cy="598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33375"/>
            <a:ext cx="11303999" cy="5508625"/>
          </a:xfrm>
          <a:solidFill>
            <a:schemeClr val="accent2"/>
          </a:solidFill>
        </p:spPr>
        <p:txBody>
          <a:bodyPr lIns="360000" tIns="360000" rIns="360000" bIns="360000" anchor="t"/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placeholder for key message.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>
              <a:solidFill>
                <a:prstClr val="black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sp>
        <p:nvSpPr>
          <p:cNvPr id="11" name="Rechteck 10" hidden="1"/>
          <p:cNvSpPr/>
          <p:nvPr userDrawn="1">
            <p:custDataLst>
              <p:tags r:id="rId3"/>
            </p:custDataLst>
          </p:nvPr>
        </p:nvSpPr>
        <p:spPr>
          <a:xfrm>
            <a:off x="435712" y="326488"/>
            <a:ext cx="11318400" cy="552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>
          <p15:clr>
            <a:srgbClr val="C35EA4"/>
          </p15:clr>
        </p15:guide>
        <p15:guide id="2" pos="7401">
          <p15:clr>
            <a:srgbClr val="C35EA4"/>
          </p15:clr>
        </p15:guide>
        <p15:guide id="3" orient="horz" pos="210">
          <p15:clr>
            <a:srgbClr val="C35EA4"/>
          </p15:clr>
        </p15:guide>
        <p15:guide id="4" orient="horz" pos="3680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F7C8CC3-B59C-4B36-971A-E4BDFFF0B2F9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9896 w 12192000"/>
              <a:gd name="connsiteY3" fmla="*/ 6858000 h 6858000"/>
              <a:gd name="connsiteX4" fmla="*/ 5159896 w 12192000"/>
              <a:gd name="connsiteY4" fmla="*/ 6608802 h 6858000"/>
              <a:gd name="connsiteX5" fmla="*/ 0 w 12192000"/>
              <a:gd name="connsiteY5" fmla="*/ 66088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9896" y="6858000"/>
                </a:lnTo>
                <a:lnTo>
                  <a:pt x="5159896" y="6608802"/>
                </a:lnTo>
                <a:lnTo>
                  <a:pt x="0" y="6608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Inhaltsplatzhalter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C943D6F-6088-195C-5BA6-2E482F44F8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15071" y="2604220"/>
            <a:ext cx="6361859" cy="16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v="urn:schemas-microsoft-com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8EB6357-2474-4595-A581-D7A30B68B03B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6057900 h 6858000"/>
              <a:gd name="connsiteX5" fmla="*/ 9359899 w 12192000"/>
              <a:gd name="connsiteY5" fmla="*/ 6057900 h 6858000"/>
              <a:gd name="connsiteX6" fmla="*/ 9359899 w 12192000"/>
              <a:gd name="connsiteY6" fmla="*/ 6858000 h 6858000"/>
              <a:gd name="connsiteX7" fmla="*/ 5159896 w 12192000"/>
              <a:gd name="connsiteY7" fmla="*/ 6858000 h 6858000"/>
              <a:gd name="connsiteX8" fmla="*/ 5159896 w 12192000"/>
              <a:gd name="connsiteY8" fmla="*/ 6608802 h 6858000"/>
              <a:gd name="connsiteX9" fmla="*/ 0 w 12192000"/>
              <a:gd name="connsiteY9" fmla="*/ 66088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6057900"/>
                </a:lnTo>
                <a:lnTo>
                  <a:pt x="9359899" y="6057900"/>
                </a:lnTo>
                <a:lnTo>
                  <a:pt x="9359899" y="6858000"/>
                </a:lnTo>
                <a:lnTo>
                  <a:pt x="5159896" y="6858000"/>
                </a:lnTo>
                <a:lnTo>
                  <a:pt x="5159896" y="6608802"/>
                </a:lnTo>
                <a:lnTo>
                  <a:pt x="0" y="6608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33375"/>
            <a:ext cx="4884738" cy="3670925"/>
          </a:xfrm>
          <a:solidFill>
            <a:schemeClr val="accent2"/>
          </a:solidFill>
        </p:spPr>
        <p:txBody>
          <a:bodyPr lIns="180000" tIns="180000" rIns="180000" bIns="180000" anchor="t" anchorCtr="0"/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text for title slide option 2</a:t>
            </a:r>
            <a:br>
              <a:rPr lang="en-US"/>
            </a:br>
            <a:r>
              <a:rPr lang="en-US"/>
              <a:t>Catchy presentation title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4120064"/>
            <a:ext cx="4884738" cy="1721936"/>
          </a:xfrm>
          <a:solidFill>
            <a:schemeClr val="bg2"/>
          </a:solidFill>
        </p:spPr>
        <p:txBody>
          <a:bodyPr lIns="180000" tIns="108000" rIns="180000" bIns="108000"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Placeholder text Date  |  Presenter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287723"/>
            <a:ext cx="4884738" cy="914401"/>
          </a:xfrm>
        </p:spPr>
        <p:txBody>
          <a:bodyPr lIns="180000" tIns="0" r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Placeholder text for subline. Move box to correct position or delete.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31298" y="333376"/>
            <a:ext cx="6317790" cy="5508624"/>
          </a:xfrm>
        </p:spPr>
        <p:txBody>
          <a:bodyPr bIns="900000" anchor="ctr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noProof="0" dirty="0"/>
              <a:t>Click here to insert visual </a:t>
            </a:r>
            <a:br>
              <a:rPr lang="en-US" noProof="0" dirty="0"/>
            </a:br>
            <a:r>
              <a:rPr lang="en-US" noProof="0" dirty="0"/>
              <a:t>(full-screen image or extracted)</a:t>
            </a:r>
          </a:p>
        </p:txBody>
      </p:sp>
      <p:sp>
        <p:nvSpPr>
          <p:cNvPr id="9" name="Rechteck 8" hidden="1"/>
          <p:cNvSpPr/>
          <p:nvPr userDrawn="1">
            <p:custDataLst>
              <p:tags r:id="rId2"/>
            </p:custDataLst>
          </p:nvPr>
        </p:nvSpPr>
        <p:spPr>
          <a:xfrm>
            <a:off x="435712" y="326488"/>
            <a:ext cx="11318400" cy="552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>
          <p15:clr>
            <a:srgbClr val="C35EA4"/>
          </p15:clr>
        </p15:guide>
        <p15:guide id="2" pos="7401">
          <p15:clr>
            <a:srgbClr val="C35EA4"/>
          </p15:clr>
        </p15:guide>
        <p15:guide id="3" orient="horz" pos="210">
          <p15:clr>
            <a:srgbClr val="C35EA4"/>
          </p15:clr>
        </p15:guide>
        <p15:guide id="4" orient="horz" pos="3680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A6CF94C-3426-49B8-A286-C8A91F76D555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6057900 h 6858000"/>
              <a:gd name="connsiteX5" fmla="*/ 9359899 w 12192000"/>
              <a:gd name="connsiteY5" fmla="*/ 6057900 h 6858000"/>
              <a:gd name="connsiteX6" fmla="*/ 9359899 w 12192000"/>
              <a:gd name="connsiteY6" fmla="*/ 6858000 h 6858000"/>
              <a:gd name="connsiteX7" fmla="*/ 5159896 w 12192000"/>
              <a:gd name="connsiteY7" fmla="*/ 6858000 h 6858000"/>
              <a:gd name="connsiteX8" fmla="*/ 5159896 w 12192000"/>
              <a:gd name="connsiteY8" fmla="*/ 6608802 h 6858000"/>
              <a:gd name="connsiteX9" fmla="*/ 0 w 12192000"/>
              <a:gd name="connsiteY9" fmla="*/ 66088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6057900"/>
                </a:lnTo>
                <a:lnTo>
                  <a:pt x="9359899" y="6057900"/>
                </a:lnTo>
                <a:lnTo>
                  <a:pt x="9359899" y="6858000"/>
                </a:lnTo>
                <a:lnTo>
                  <a:pt x="5159896" y="6858000"/>
                </a:lnTo>
                <a:lnTo>
                  <a:pt x="5159896" y="6608802"/>
                </a:lnTo>
                <a:lnTo>
                  <a:pt x="0" y="6608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673632" y="333375"/>
            <a:ext cx="5075456" cy="3814924"/>
          </a:xfrm>
          <a:solidFill>
            <a:schemeClr val="accent2"/>
          </a:solidFill>
        </p:spPr>
        <p:txBody>
          <a:bodyPr lIns="180000" tIns="180000" rIns="180000" bIns="180000" anchor="t" anchorCtr="0"/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text for title slide option 3</a:t>
            </a:r>
            <a:br>
              <a:rPr lang="en-US"/>
            </a:br>
            <a:r>
              <a:rPr lang="en-US"/>
              <a:t>Catchy presentation title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3632" y="4255654"/>
            <a:ext cx="5075456" cy="1586346"/>
          </a:xfrm>
          <a:solidFill>
            <a:schemeClr val="bg2"/>
          </a:solidFill>
        </p:spPr>
        <p:txBody>
          <a:bodyPr lIns="180000" tIns="108000" rIns="180000" bIns="108000"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Placeholder text Date  |  Presenter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673632" y="2317565"/>
            <a:ext cx="5075456" cy="914401"/>
          </a:xfrm>
        </p:spPr>
        <p:txBody>
          <a:bodyPr lIns="180000" tIns="0" r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Placeholder text for subline. Move box to correct position or delete.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333375"/>
            <a:ext cx="6086720" cy="5508625"/>
          </a:xfrm>
        </p:spPr>
        <p:txBody>
          <a:bodyPr bIns="900000" anchor="ctr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noProof="0" dirty="0"/>
              <a:t>Click here to insert visual </a:t>
            </a:r>
            <a:br>
              <a:rPr lang="en-US" noProof="0" dirty="0"/>
            </a:br>
            <a:r>
              <a:rPr lang="en-US" noProof="0" dirty="0"/>
              <a:t>(full-screen image or extracted)</a:t>
            </a:r>
          </a:p>
        </p:txBody>
      </p:sp>
      <p:sp>
        <p:nvSpPr>
          <p:cNvPr id="9" name="Rechteck 8" hidden="1"/>
          <p:cNvSpPr/>
          <p:nvPr userDrawn="1">
            <p:custDataLst>
              <p:tags r:id="rId2"/>
            </p:custDataLst>
          </p:nvPr>
        </p:nvSpPr>
        <p:spPr>
          <a:xfrm>
            <a:off x="435712" y="326488"/>
            <a:ext cx="11318400" cy="552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0">
          <p15:clr>
            <a:srgbClr val="C35EA4"/>
          </p15:clr>
        </p15:guide>
        <p15:guide id="2" pos="279">
          <p15:clr>
            <a:srgbClr val="C35EA4"/>
          </p15:clr>
        </p15:guide>
        <p15:guide id="3" pos="7401">
          <p15:clr>
            <a:srgbClr val="C35EA4"/>
          </p15:clr>
        </p15:guide>
        <p15:guide id="4" orient="horz" pos="210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D335D9C-9697-4E59-A0B3-BFE1C91055F8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6057900 h 6858000"/>
              <a:gd name="connsiteX5" fmla="*/ 9359899 w 12192000"/>
              <a:gd name="connsiteY5" fmla="*/ 6057900 h 6858000"/>
              <a:gd name="connsiteX6" fmla="*/ 9359899 w 12192000"/>
              <a:gd name="connsiteY6" fmla="*/ 6858000 h 6858000"/>
              <a:gd name="connsiteX7" fmla="*/ 5159896 w 12192000"/>
              <a:gd name="connsiteY7" fmla="*/ 6858000 h 6858000"/>
              <a:gd name="connsiteX8" fmla="*/ 5159896 w 12192000"/>
              <a:gd name="connsiteY8" fmla="*/ 6608802 h 6858000"/>
              <a:gd name="connsiteX9" fmla="*/ 0 w 12192000"/>
              <a:gd name="connsiteY9" fmla="*/ 66088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6057900"/>
                </a:lnTo>
                <a:lnTo>
                  <a:pt x="9359899" y="6057900"/>
                </a:lnTo>
                <a:lnTo>
                  <a:pt x="9359899" y="6858000"/>
                </a:lnTo>
                <a:lnTo>
                  <a:pt x="5159896" y="6858000"/>
                </a:lnTo>
                <a:lnTo>
                  <a:pt x="5159896" y="6608802"/>
                </a:lnTo>
                <a:lnTo>
                  <a:pt x="0" y="6608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33375"/>
            <a:ext cx="8195452" cy="2230924"/>
          </a:xfrm>
          <a:solidFill>
            <a:schemeClr val="accent2"/>
          </a:solidFill>
        </p:spPr>
        <p:txBody>
          <a:bodyPr lIns="180000" tIns="180000" rIns="180000" bIns="180000" anchor="t" anchorCtr="0"/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text for title slide option 4</a:t>
            </a:r>
            <a:br>
              <a:rPr lang="en-US"/>
            </a:br>
            <a:r>
              <a:rPr lang="en-US"/>
              <a:t>Catchy presentation title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85632" y="333375"/>
            <a:ext cx="2963455" cy="2230924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Placeholder text Date  |  Presenter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484313"/>
            <a:ext cx="8195452" cy="914401"/>
          </a:xfrm>
        </p:spPr>
        <p:txBody>
          <a:bodyPr lIns="180000" tIns="0" r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Placeholder text for subline. Move box to correct position or delete.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2672224"/>
            <a:ext cx="11304000" cy="3169776"/>
          </a:xfrm>
        </p:spPr>
        <p:txBody>
          <a:bodyPr bIns="900000" anchor="ctr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Click here to insert </a:t>
            </a:r>
            <a:r>
              <a:rPr lang="en-US" noProof="0" dirty="0"/>
              <a:t>visual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(full-screen image or extracted)</a:t>
            </a:r>
          </a:p>
        </p:txBody>
      </p:sp>
      <p:sp>
        <p:nvSpPr>
          <p:cNvPr id="9" name="Rechteck 8" hidden="1"/>
          <p:cNvSpPr/>
          <p:nvPr userDrawn="1">
            <p:custDataLst>
              <p:tags r:id="rId2"/>
            </p:custDataLst>
          </p:nvPr>
        </p:nvSpPr>
        <p:spPr>
          <a:xfrm>
            <a:off x="435712" y="326488"/>
            <a:ext cx="11318400" cy="552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0">
          <p15:clr>
            <a:srgbClr val="C35EA4"/>
          </p15:clr>
        </p15:guide>
        <p15:guide id="2" orient="horz" pos="210">
          <p15:clr>
            <a:srgbClr val="C35EA4"/>
          </p15:clr>
        </p15:guide>
        <p15:guide id="3" pos="279">
          <p15:clr>
            <a:srgbClr val="C35EA4"/>
          </p15:clr>
        </p15:guide>
        <p15:guide id="4" pos="7401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Heading, Arial 24 pt bold, max.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</a:t>
            </a:r>
          </a:p>
          <a:p>
            <a:pPr lvl="4"/>
            <a:r>
              <a:rPr lang="en-US" noProof="0"/>
              <a:t>Level 5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435712" y="1095154"/>
            <a:ext cx="11318400" cy="4753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435712" y="5842000"/>
            <a:ext cx="8809321" cy="437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v="urn:schemas-microsoft-com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C35EA4"/>
          </p15:clr>
        </p15:guide>
        <p15:guide id="2" pos="279">
          <p15:clr>
            <a:srgbClr val="C35EA4"/>
          </p15:clr>
        </p15:guide>
        <p15:guide id="3" pos="7401">
          <p15:clr>
            <a:srgbClr val="C35EA4"/>
          </p15:clr>
        </p15:guide>
        <p15:guide id="4" orient="horz" pos="2319">
          <p15:clr>
            <a:srgbClr val="C35EA4"/>
          </p15:clr>
        </p15:guide>
        <p15:guide id="5" orient="horz" pos="3680">
          <p15:clr>
            <a:srgbClr val="C35EA4"/>
          </p15:clr>
        </p15:guide>
        <p15:guide id="6" orient="horz" pos="981">
          <p15:clr>
            <a:srgbClr val="C35EA4"/>
          </p15:clr>
        </p15:guide>
        <p15:guide id="7" pos="3727">
          <p15:clr>
            <a:srgbClr val="C35EA4"/>
          </p15:clr>
        </p15:guide>
        <p15:guide id="8" pos="3953">
          <p15:clr>
            <a:srgbClr val="C35EA4"/>
          </p15:clr>
        </p15:guide>
        <p15:guide id="9" orient="horz" pos="210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Heading, Arial 24 pt bold, max. 2 lines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sp>
        <p:nvSpPr>
          <p:cNvPr id="11" name="Rechteck 10" hidden="1"/>
          <p:cNvSpPr/>
          <p:nvPr userDrawn="1">
            <p:custDataLst>
              <p:tags r:id="rId2"/>
            </p:custDataLst>
          </p:nvPr>
        </p:nvSpPr>
        <p:spPr>
          <a:xfrm>
            <a:off x="435712" y="1095154"/>
            <a:ext cx="11318400" cy="4753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435712" y="5842000"/>
            <a:ext cx="8809321" cy="437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C35EA4"/>
          </p15:clr>
        </p15:guide>
        <p15:guide id="2" orient="horz" pos="3680">
          <p15:clr>
            <a:srgbClr val="C35EA4"/>
          </p15:clr>
        </p15:guide>
        <p15:guide id="3" orient="horz" pos="2319">
          <p15:clr>
            <a:srgbClr val="C35EA4"/>
          </p15:clr>
        </p15:guide>
        <p15:guide id="4" orient="horz" pos="981">
          <p15:clr>
            <a:srgbClr val="C35EA4"/>
          </p15:clr>
        </p15:guide>
        <p15:guide id="5" orient="horz" pos="210">
          <p15:clr>
            <a:srgbClr val="C35EA4"/>
          </p15:clr>
        </p15:guide>
        <p15:guide id="6" pos="279">
          <p15:clr>
            <a:srgbClr val="C35EA4"/>
          </p15:clr>
        </p15:guide>
        <p15:guide id="7" pos="7401">
          <p15:clr>
            <a:srgbClr val="C35EA4"/>
          </p15:clr>
        </p15:guide>
        <p15:guide id="8" pos="3953">
          <p15:clr>
            <a:srgbClr val="C35EA4"/>
          </p15:clr>
        </p15:guide>
        <p15:guide id="9" pos="3727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/>
        </p:nvSpPr>
        <p:spPr bwMode="white">
          <a:xfrm>
            <a:off x="0" y="1"/>
            <a:ext cx="12192000" cy="598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42913" y="333375"/>
            <a:ext cx="11303999" cy="550862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Visual</a:t>
            </a:r>
          </a:p>
        </p:txBody>
      </p:sp>
      <p:sp>
        <p:nvSpPr>
          <p:cNvPr id="8" name="Rechteck 7" hidden="1"/>
          <p:cNvSpPr/>
          <p:nvPr userDrawn="1">
            <p:custDataLst>
              <p:tags r:id="rId2"/>
            </p:custDataLst>
          </p:nvPr>
        </p:nvSpPr>
        <p:spPr>
          <a:xfrm>
            <a:off x="435712" y="326488"/>
            <a:ext cx="11318400" cy="552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C35EA4"/>
          </p15:clr>
        </p15:guide>
        <p15:guide id="2" orient="horz" pos="210">
          <p15:clr>
            <a:srgbClr val="C35EA4"/>
          </p15:clr>
        </p15:guide>
        <p15:guide id="3" pos="7401">
          <p15:clr>
            <a:srgbClr val="C35EA4"/>
          </p15:clr>
        </p15:guide>
        <p15:guide id="4" pos="279">
          <p15:clr>
            <a:srgbClr val="C35EA4"/>
          </p15:clr>
        </p15:guide>
        <p15:guide id="5" orient="horz" pos="3680">
          <p15:clr>
            <a:srgbClr val="C35EA4"/>
          </p15:clr>
        </p15:guide>
        <p15:guide id="6" orient="horz" pos="1956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-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Heading, Arial 24 pt bold, max.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60000" indent="-3600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  <a:defRPr sz="2000"/>
            </a:lvl1pPr>
            <a:lvl2pPr marL="720000" indent="-270000">
              <a:lnSpc>
                <a:spcPct val="100000"/>
              </a:lnSpc>
              <a:spcBef>
                <a:spcPts val="2400"/>
              </a:spcBef>
              <a:defRPr sz="2000"/>
            </a:lvl2pPr>
            <a:lvl3pPr marL="990600" indent="-270000">
              <a:lnSpc>
                <a:spcPct val="100000"/>
              </a:lnSpc>
              <a:spcBef>
                <a:spcPts val="2400"/>
              </a:spcBef>
              <a:defRPr sz="2000"/>
            </a:lvl3pPr>
            <a:lvl4pPr marL="1260000" indent="-270000">
              <a:lnSpc>
                <a:spcPct val="100000"/>
              </a:lnSpc>
              <a:spcBef>
                <a:spcPts val="2400"/>
              </a:spcBef>
              <a:defRPr sz="2000"/>
            </a:lvl4pPr>
            <a:lvl5pPr marL="1620000" indent="-270000">
              <a:lnSpc>
                <a:spcPct val="100000"/>
              </a:lnSpc>
              <a:spcBef>
                <a:spcPts val="2400"/>
              </a:spcBef>
              <a:defRPr sz="2000"/>
            </a:lvl5pPr>
          </a:lstStyle>
          <a:p>
            <a:pPr lvl="0"/>
            <a:r>
              <a:rPr lang="en-US" noProof="0"/>
              <a:t>Click to edit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</a:t>
            </a:r>
          </a:p>
          <a:p>
            <a:pPr lvl="4"/>
            <a:r>
              <a:rPr lang="en-US" noProof="0"/>
              <a:t>Level 5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>
              <a:solidFill>
                <a:prstClr val="black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435712" y="1095154"/>
            <a:ext cx="11318400" cy="4753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435712" y="5842000"/>
            <a:ext cx="8809321" cy="437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0">
          <p15:clr>
            <a:srgbClr val="C35EA4"/>
          </p15:clr>
        </p15:guide>
        <p15:guide id="2" orient="horz" pos="981">
          <p15:clr>
            <a:srgbClr val="C35EA4"/>
          </p15:clr>
        </p15:guide>
        <p15:guide id="3" orient="horz" pos="210">
          <p15:clr>
            <a:srgbClr val="C35EA4"/>
          </p15:clr>
        </p15:guide>
        <p15:guide id="4" pos="279">
          <p15:clr>
            <a:srgbClr val="C35EA4"/>
          </p15:clr>
        </p15:guide>
        <p15:guide id="5" pos="7401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messag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769487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C19DC139-A46E-4EDA-BEBC-78FCDF2B5B2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800" b="1" i="0" u="none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3E4F538-25E6-4128-9670-FCF311B2CF2D}"/>
              </a:ext>
            </a:extLst>
          </p:cNvPr>
          <p:cNvSpPr/>
          <p:nvPr userDrawn="1"/>
        </p:nvSpPr>
        <p:spPr bwMode="white">
          <a:xfrm>
            <a:off x="0" y="1"/>
            <a:ext cx="12192000" cy="598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3681412"/>
            <a:ext cx="3744883" cy="2161973"/>
          </a:xfrm>
          <a:solidFill>
            <a:schemeClr val="accent5"/>
          </a:solidFill>
        </p:spPr>
        <p:txBody>
          <a:bodyPr lIns="180000" tIns="14400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</a:t>
            </a:r>
          </a:p>
          <a:p>
            <a:pPr lvl="4"/>
            <a:r>
              <a:rPr lang="en-US" noProof="0"/>
              <a:t>Level 5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435712" y="1095154"/>
            <a:ext cx="11318400" cy="4753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hteck 12" hidden="1"/>
          <p:cNvSpPr/>
          <p:nvPr userDrawn="1">
            <p:custDataLst>
              <p:tags r:id="rId4"/>
            </p:custDataLst>
          </p:nvPr>
        </p:nvSpPr>
        <p:spPr>
          <a:xfrm>
            <a:off x="435712" y="5842000"/>
            <a:ext cx="8809321" cy="437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2606861D-02A5-403F-AE29-8A2DD7D797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59797" y="333375"/>
            <a:ext cx="7487116" cy="550862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Visual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DEE78E6-B7E0-48F0-A76F-504814854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333375"/>
            <a:ext cx="3744912" cy="3276600"/>
          </a:xfrm>
          <a:solidFill>
            <a:schemeClr val="accent2"/>
          </a:solidFill>
        </p:spPr>
        <p:txBody>
          <a:bodyPr lIns="180000" tIns="324000" rIns="0" bIns="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2800">
                <a:solidFill>
                  <a:schemeClr val="bg1"/>
                </a:solidFill>
              </a:defRPr>
            </a:lvl2pPr>
            <a:lvl3pPr marL="360000" indent="0">
              <a:buNone/>
              <a:defRPr sz="2800">
                <a:solidFill>
                  <a:schemeClr val="bg1"/>
                </a:solidFill>
              </a:defRPr>
            </a:lvl3pPr>
            <a:lvl4pPr marL="540000" indent="0">
              <a:buNone/>
              <a:defRPr sz="2800">
                <a:solidFill>
                  <a:schemeClr val="bg1"/>
                </a:solidFill>
              </a:defRPr>
            </a:lvl4pPr>
            <a:lvl5pPr marL="7200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Key message, Arial 28 </a:t>
            </a:r>
            <a:r>
              <a:rPr lang="en-US" dirty="0" err="1"/>
              <a:t>pt</a:t>
            </a:r>
            <a:r>
              <a:rPr lang="en-US" dirty="0"/>
              <a:t> bold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3315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C35EA4"/>
          </p15:clr>
        </p15:guide>
        <p15:guide id="2" pos="279">
          <p15:clr>
            <a:srgbClr val="C35EA4"/>
          </p15:clr>
        </p15:guide>
        <p15:guide id="3" pos="7401">
          <p15:clr>
            <a:srgbClr val="C35EA4"/>
          </p15:clr>
        </p15:guide>
        <p15:guide id="4" orient="horz" pos="2319">
          <p15:clr>
            <a:srgbClr val="C35EA4"/>
          </p15:clr>
        </p15:guide>
        <p15:guide id="5" orient="horz" pos="3680">
          <p15:clr>
            <a:srgbClr val="C35EA4"/>
          </p15:clr>
        </p15:guide>
        <p15:guide id="6" orient="horz" pos="981">
          <p15:clr>
            <a:srgbClr val="C35EA4"/>
          </p15:clr>
        </p15:guide>
        <p15:guide id="7" pos="3727">
          <p15:clr>
            <a:srgbClr val="C35EA4"/>
          </p15:clr>
        </p15:guide>
        <p15:guide id="8" pos="3953">
          <p15:clr>
            <a:srgbClr val="C35EA4"/>
          </p15:clr>
        </p15:guide>
        <p15:guide id="9" orient="horz" pos="210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4" progId="TCLayout.ActiveDocument.1">
                  <p:embed/>
                </p:oleObj>
              </mc:Choice>
              <mc:Fallback>
                <p:oleObj name="think-cell Slide" r:id="rId16" imgW="344" imgH="344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332656"/>
            <a:ext cx="11304000" cy="68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557338"/>
            <a:ext cx="11304000" cy="4286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</a:t>
            </a:r>
          </a:p>
          <a:p>
            <a:pPr lvl="4"/>
            <a:r>
              <a:rPr lang="en-US" noProof="0"/>
              <a:t>Level 5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5400" y="6471927"/>
            <a:ext cx="274320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>
              <a:defRPr lang="de-DE" sz="8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402" y="6331354"/>
            <a:ext cx="8549631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>
              <a:defRPr lang="de-DE" sz="800"/>
            </a:lvl1pPr>
          </a:lstStyle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442913" y="1047919"/>
            <a:ext cx="11304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442913" y="6331354"/>
            <a:ext cx="309265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defRPr/>
            </a:pPr>
            <a:fld id="{14024BB3-640A-42C7-B78D-F5C774E154A6}" type="slidenum">
              <a:rPr lang="en-US" sz="800" noProof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sz="800" noProof="0">
              <a:solidFill>
                <a:prstClr val="black"/>
              </a:solidFill>
            </a:endParaRPr>
          </a:p>
        </p:txBody>
      </p:sp>
      <p:pic>
        <p:nvPicPr>
          <p:cNvPr id="8" name="Inhaltsplatzhalter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9EC9B85-308B-ECFD-E4C1-483B172A0DE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85253" y="6188532"/>
            <a:ext cx="1468800" cy="380844"/>
          </a:xfrm>
          <a:prstGeom prst="rect">
            <a:avLst/>
          </a:prstGeom>
        </p:spPr>
      </p:pic>
      <p:sp>
        <p:nvSpPr>
          <p:cNvPr id="6" name="empower - DO NOT DELETE!!!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32" name="Rechteck 31" hidden="1"/>
          <p:cNvSpPr/>
          <p:nvPr userDrawn="1">
            <p:custDataLst>
              <p:tags r:id="rId15"/>
            </p:custDataLst>
          </p:nvPr>
        </p:nvSpPr>
        <p:spPr>
          <a:xfrm>
            <a:off x="9600759" y="5992426"/>
            <a:ext cx="2591241" cy="865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de-DE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56" r:id="rId5"/>
    <p:sldLayoutId id="2147483654" r:id="rId6"/>
    <p:sldLayoutId id="2147483651" r:id="rId7"/>
    <p:sldLayoutId id="2147483649" r:id="rId8"/>
    <p:sldLayoutId id="2147483659" r:id="rId9"/>
    <p:sldLayoutId id="2147483657" r:id="rId10"/>
    <p:sldLayoutId id="21474836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 xmlns:v="urn:schemas-microsoft-com:vml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975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975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9250" indent="-180975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.bin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68.xml"/><Relationship Id="rId7" Type="http://schemas.openxmlformats.org/officeDocument/2006/relationships/image" Target="../media/image2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4" Type="http://schemas.openxmlformats.org/officeDocument/2006/relationships/tags" Target="../tags/tag69.xml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7.emf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5.bin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emf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hyperlink" Target="https://adhesive-resins.evonik.com/en/products/polyvest" TargetMode="External"/><Relationship Id="rId10" Type="http://schemas.openxmlformats.org/officeDocument/2006/relationships/image" Target="../media/image30.e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5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35.png"/><Relationship Id="rId5" Type="http://schemas.openxmlformats.org/officeDocument/2006/relationships/image" Target="../media/image33.e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2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.bin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4.png"/><Relationship Id="rId1" Type="http://schemas.openxmlformats.org/officeDocument/2006/relationships/tags" Target="../tags/tag82.xml"/><Relationship Id="rId6" Type="http://schemas.openxmlformats.org/officeDocument/2006/relationships/image" Target="../media/image35.pn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5" Type="http://schemas.openxmlformats.org/officeDocument/2006/relationships/image" Target="../media/image53.svg"/><Relationship Id="rId10" Type="http://schemas.openxmlformats.org/officeDocument/2006/relationships/image" Target="../media/image48.svg"/><Relationship Id="rId19" Type="http://schemas.openxmlformats.org/officeDocument/2006/relationships/image" Target="../media/image57.svg"/><Relationship Id="rId4" Type="http://schemas.openxmlformats.org/officeDocument/2006/relationships/image" Target="../media/image33.emf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0.svg"/><Relationship Id="rId12" Type="http://schemas.openxmlformats.org/officeDocument/2006/relationships/image" Target="../media/image64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59.png"/><Relationship Id="rId11" Type="http://schemas.openxmlformats.org/officeDocument/2006/relationships/image" Target="../media/image63.svg"/><Relationship Id="rId5" Type="http://schemas.openxmlformats.org/officeDocument/2006/relationships/image" Target="../media/image58.emf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32.bin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tags" Target="../tags/tag86.xml"/><Relationship Id="rId16" Type="http://schemas.openxmlformats.org/officeDocument/2006/relationships/image" Target="../media/image75.svg"/><Relationship Id="rId1" Type="http://schemas.openxmlformats.org/officeDocument/2006/relationships/tags" Target="../tags/tag85.xml"/><Relationship Id="rId6" Type="http://schemas.openxmlformats.org/officeDocument/2006/relationships/image" Target="../media/image40.emf"/><Relationship Id="rId11" Type="http://schemas.openxmlformats.org/officeDocument/2006/relationships/image" Target="../media/image70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8.png"/><Relationship Id="rId14" Type="http://schemas.openxmlformats.org/officeDocument/2006/relationships/image" Target="../media/image7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13.emf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oleObject" Target="../embeddings/oleObject34.bin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91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.bin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9.xml"/><Relationship Id="rId5" Type="http://schemas.openxmlformats.org/officeDocument/2006/relationships/image" Target="../media/image77.png"/><Relationship Id="rId4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bin"/><Relationship Id="rId13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eg"/><Relationship Id="rId4" Type="http://schemas.openxmlformats.org/officeDocument/2006/relationships/tags" Target="../tags/tag39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8.bin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.bin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8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04BD-2AF6-493F-889E-7627A71FB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POLYVEST</a:t>
            </a:r>
            <a:r>
              <a:rPr lang="en-US" baseline="30000" dirty="0"/>
              <a:t>® </a:t>
            </a:r>
            <a:r>
              <a:rPr lang="en-US" dirty="0" err="1"/>
              <a:t>eCO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3066-DA12-4910-8E6F-A288E1C78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28-29.06.2023 I Dr. Sara Liébana Viñas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FF487-2A8B-4EC7-97D4-8475B8D6FC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Pathways to a more sustainable future in the rubber industry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3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D1FF51A-1D9C-4F7E-89C7-23B459A8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B588B2-35FD-4E64-B844-A615DFB0B06A}"/>
              </a:ext>
            </a:extLst>
          </p:cNvPr>
          <p:cNvSpPr txBox="1"/>
          <p:nvPr/>
        </p:nvSpPr>
        <p:spPr>
          <a:xfrm>
            <a:off x="782567" y="665651"/>
            <a:ext cx="2088232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Amorphous Poly-Alpha-Olefins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79E96A8-8D6E-4EBC-A1BC-23C857F15BD1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4025022" y="1702676"/>
            <a:ext cx="4332742" cy="1798332"/>
          </a:xfrm>
          <a:prstGeom prst="rect">
            <a:avLst/>
          </a:prstGeom>
          <a:noFill/>
          <a:ln w="28575">
            <a:solidFill>
              <a:srgbClr val="DAD5C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689" tIns="131302" rIns="116689" bIns="131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3"/>
              </a:spcAft>
            </a:pPr>
            <a:r>
              <a:rPr lang="en-GB" b="1" dirty="0">
                <a:solidFill>
                  <a:schemeClr val="accent2"/>
                </a:solidFill>
              </a:rPr>
              <a:t>Technology Platforms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E973C04-7E4C-4248-80F2-10D9A204146C}"/>
              </a:ext>
            </a:extLst>
          </p:cNvPr>
          <p:cNvSpPr/>
          <p:nvPr/>
        </p:nvSpPr>
        <p:spPr>
          <a:xfrm>
            <a:off x="4075470" y="2613935"/>
            <a:ext cx="354748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865" indent="-145865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Amorphous poly-alpha-olefins</a:t>
            </a:r>
          </a:p>
          <a:p>
            <a:pPr marL="145865" indent="-145865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dk1"/>
                </a:solidFill>
              </a:rPr>
              <a:t>Liquid polybutadienes</a:t>
            </a:r>
          </a:p>
          <a:p>
            <a:pPr marL="145865" indent="-145865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Polyesters</a:t>
            </a:r>
          </a:p>
          <a:p>
            <a:pPr marL="145865" indent="-145865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Specialty acrylics 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C8CD19C-CE87-4E8E-98E8-9CC2AD4A6490}"/>
              </a:ext>
            </a:extLst>
          </p:cNvPr>
          <p:cNvSpPr/>
          <p:nvPr/>
        </p:nvSpPr>
        <p:spPr>
          <a:xfrm>
            <a:off x="4081776" y="2160088"/>
            <a:ext cx="4202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</a:rPr>
              <a:t>Five technology platforms form the basis of our Coating &amp; Adhesive Resins business line. 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0CADC06-94AA-41A0-9955-9D16DA7DD551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8496843" y="1702675"/>
            <a:ext cx="3240361" cy="1798332"/>
          </a:xfrm>
          <a:prstGeom prst="rect">
            <a:avLst/>
          </a:prstGeom>
          <a:noFill/>
          <a:ln w="28575">
            <a:solidFill>
              <a:srgbClr val="DAD5C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689" tIns="131302" rIns="116689" bIns="131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3"/>
              </a:spcAft>
            </a:pPr>
            <a:r>
              <a:rPr lang="en-GB" b="1" dirty="0">
                <a:solidFill>
                  <a:schemeClr val="accent2"/>
                </a:solidFill>
              </a:rPr>
              <a:t>Brands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52126C-3209-4691-9B05-0113C908F676}"/>
              </a:ext>
            </a:extLst>
          </p:cNvPr>
          <p:cNvSpPr/>
          <p:nvPr/>
        </p:nvSpPr>
        <p:spPr>
          <a:xfrm>
            <a:off x="8523053" y="2136459"/>
            <a:ext cx="309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</a:rPr>
              <a:t>Our product portfolio designed for the Adhesives &amp; Sealants Industry.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3CEB389-1E36-4E09-922F-E02139EF0DA4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468954" y="1702675"/>
            <a:ext cx="3384375" cy="1798333"/>
          </a:xfrm>
          <a:prstGeom prst="rect">
            <a:avLst/>
          </a:prstGeom>
          <a:solidFill>
            <a:schemeClr val="bg1"/>
          </a:solidFill>
          <a:ln w="28575">
            <a:solidFill>
              <a:srgbClr val="DAD5C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689" tIns="131302" rIns="116689" bIns="131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3"/>
              </a:spcAft>
            </a:pPr>
            <a:r>
              <a:rPr lang="en-GB" sz="1600" b="1" dirty="0">
                <a:solidFill>
                  <a:schemeClr val="accent2"/>
                </a:solidFill>
              </a:rPr>
              <a:t>Production Sites</a:t>
            </a:r>
          </a:p>
          <a:p>
            <a:pPr>
              <a:spcAft>
                <a:spcPts val="243"/>
              </a:spcAft>
            </a:pPr>
            <a:r>
              <a:rPr lang="en-GB" sz="16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1FC1F6D-4D73-47F9-B4BA-7321FD7F8EC0}"/>
              </a:ext>
            </a:extLst>
          </p:cNvPr>
          <p:cNvSpPr/>
          <p:nvPr/>
        </p:nvSpPr>
        <p:spPr>
          <a:xfrm>
            <a:off x="487362" y="2223490"/>
            <a:ext cx="323357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3"/>
              </a:spcAft>
            </a:pPr>
            <a:r>
              <a:rPr lang="en-GB" sz="1400" b="1" dirty="0">
                <a:solidFill>
                  <a:schemeClr val="dk1"/>
                </a:solidFill>
              </a:rPr>
              <a:t>Germany </a:t>
            </a:r>
          </a:p>
          <a:p>
            <a:pPr>
              <a:spcAft>
                <a:spcPts val="243"/>
              </a:spcAft>
            </a:pPr>
            <a:r>
              <a:rPr lang="en-GB" sz="1200" dirty="0">
                <a:solidFill>
                  <a:schemeClr val="dk1"/>
                </a:solidFill>
              </a:rPr>
              <a:t>Darmstadt | Marl | Witten</a:t>
            </a:r>
          </a:p>
          <a:p>
            <a:pPr>
              <a:spcAft>
                <a:spcPts val="243"/>
              </a:spcAft>
            </a:pPr>
            <a:r>
              <a:rPr lang="en-GB" sz="1400" b="1" dirty="0">
                <a:solidFill>
                  <a:schemeClr val="dk1"/>
                </a:solidFill>
              </a:rPr>
              <a:t>China </a:t>
            </a:r>
          </a:p>
          <a:p>
            <a:pPr>
              <a:spcAft>
                <a:spcPts val="243"/>
              </a:spcAft>
            </a:pPr>
            <a:r>
              <a:rPr lang="en-GB" sz="1200" dirty="0">
                <a:solidFill>
                  <a:schemeClr val="dk1"/>
                </a:solidFill>
              </a:rPr>
              <a:t>Shanghai 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0C650DA-EEDB-4628-8EB8-6074E3573344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468953" y="3632975"/>
            <a:ext cx="11268251" cy="2296507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689" tIns="131302" rIns="116689" bIns="1313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3"/>
              </a:spcAft>
            </a:pPr>
            <a:r>
              <a:rPr lang="en-GB" b="1" dirty="0">
                <a:solidFill>
                  <a:schemeClr val="accent2"/>
                </a:solidFill>
              </a:rPr>
              <a:t>Industries &amp; Applications  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D95B8226-EE6F-4F05-9BAF-8FF04F53AFF5}"/>
              </a:ext>
            </a:extLst>
          </p:cNvPr>
          <p:cNvSpPr/>
          <p:nvPr/>
        </p:nvSpPr>
        <p:spPr>
          <a:xfrm>
            <a:off x="515089" y="4088784"/>
            <a:ext cx="2436699" cy="17060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243"/>
              </a:spcAft>
            </a:pPr>
            <a:r>
              <a:rPr lang="en-GB" sz="1600" b="1" dirty="0">
                <a:solidFill>
                  <a:schemeClr val="dk1"/>
                </a:solidFill>
              </a:rPr>
              <a:t>Coatings 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Can coatings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Coil coatings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Flexible packaging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Heat seal packaging </a:t>
            </a:r>
          </a:p>
          <a:p>
            <a:pPr>
              <a:spcAft>
                <a:spcPts val="243"/>
              </a:spcAft>
            </a:pPr>
            <a:endParaRPr lang="en-GB" sz="1600" dirty="0">
              <a:solidFill>
                <a:schemeClr val="dk1"/>
              </a:solidFill>
            </a:endParaRPr>
          </a:p>
          <a:p>
            <a:pPr>
              <a:spcAft>
                <a:spcPts val="243"/>
              </a:spcAft>
            </a:pPr>
            <a:r>
              <a:rPr lang="en-GB" sz="1600" dirty="0">
                <a:solidFill>
                  <a:schemeClr val="dk1"/>
                </a:solidFill>
              </a:rPr>
              <a:t> 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5D4E2B2-8B8B-4533-9098-0CAE3CA5BA82}"/>
              </a:ext>
            </a:extLst>
          </p:cNvPr>
          <p:cNvSpPr/>
          <p:nvPr/>
        </p:nvSpPr>
        <p:spPr>
          <a:xfrm>
            <a:off x="3145994" y="4088784"/>
            <a:ext cx="4198502" cy="18107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243"/>
              </a:spcAft>
            </a:pPr>
            <a:r>
              <a:rPr lang="en-GB" sz="1600" b="1" dirty="0">
                <a:solidFill>
                  <a:schemeClr val="dk1"/>
                </a:solidFill>
              </a:rPr>
              <a:t>Adhesives &amp; Sealants 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Automotive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Construction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Electronics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Hygiene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Packaging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Rheology modifier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Woodworking 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5ED3A0A-C686-4E71-89AC-F37214F61F8B}"/>
              </a:ext>
            </a:extLst>
          </p:cNvPr>
          <p:cNvSpPr/>
          <p:nvPr/>
        </p:nvSpPr>
        <p:spPr>
          <a:xfrm>
            <a:off x="6106296" y="4093972"/>
            <a:ext cx="2861591" cy="11678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243"/>
              </a:spcAft>
            </a:pPr>
            <a:r>
              <a:rPr lang="en-GB" sz="1600" b="1" dirty="0">
                <a:solidFill>
                  <a:schemeClr val="dk1"/>
                </a:solidFill>
              </a:rPr>
              <a:t>Medical &amp; Ceramics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Dental applications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Bone cement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Porous </a:t>
            </a:r>
            <a:r>
              <a:rPr lang="en-GB" sz="1200" dirty="0" err="1">
                <a:solidFill>
                  <a:schemeClr val="dk1"/>
                </a:solidFill>
              </a:rPr>
              <a:t>molds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Resins for </a:t>
            </a:r>
            <a:r>
              <a:rPr lang="en-GB" sz="1200" dirty="0" err="1">
                <a:solidFill>
                  <a:schemeClr val="dk1"/>
                </a:solidFill>
              </a:rPr>
              <a:t>orthopedics</a:t>
            </a:r>
            <a:endParaRPr lang="en-GB" sz="1200" dirty="0">
              <a:solidFill>
                <a:schemeClr val="dk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3B61D6B2-7AA1-49AA-84CB-C3ADA4DCF262}"/>
              </a:ext>
            </a:extLst>
          </p:cNvPr>
          <p:cNvSpPr/>
          <p:nvPr/>
        </p:nvSpPr>
        <p:spPr>
          <a:xfrm>
            <a:off x="8809237" y="4093972"/>
            <a:ext cx="2861591" cy="7514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243"/>
              </a:spcAft>
            </a:pPr>
            <a:r>
              <a:rPr lang="en-GB" sz="1600" b="1" dirty="0">
                <a:solidFill>
                  <a:schemeClr val="dk1"/>
                </a:solidFill>
              </a:rPr>
              <a:t>Rubber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Tires </a:t>
            </a:r>
          </a:p>
          <a:p>
            <a:pPr marL="171450" indent="-171450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</a:rPr>
              <a:t>Mechanical rubber goods 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F840277E-701D-44F7-926A-96D187493698}"/>
              </a:ext>
            </a:extLst>
          </p:cNvPr>
          <p:cNvSpPr/>
          <p:nvPr/>
        </p:nvSpPr>
        <p:spPr>
          <a:xfrm>
            <a:off x="468953" y="327534"/>
            <a:ext cx="3384376" cy="1298941"/>
          </a:xfrm>
          <a:prstGeom prst="wedgeRectCallout">
            <a:avLst>
              <a:gd name="adj1" fmla="val 32922"/>
              <a:gd name="adj2" fmla="val 770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i="0" u="none" baseline="0" dirty="0">
                <a:latin typeface="Arial" panose="020B0604020202020204" pitchFamily="34" charset="0"/>
              </a:rPr>
              <a:t>We design polymers.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Smart solutions for a sustainable future. </a:t>
            </a:r>
            <a:endParaRPr lang="de-DE" sz="1200" dirty="0"/>
          </a:p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i="0" u="none" baseline="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C3D284-8FAB-5344-1917-8A2F8675F9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04" t="55607" r="1998" b="14449"/>
          <a:stretch/>
        </p:blipFill>
        <p:spPr>
          <a:xfrm>
            <a:off x="4824068" y="188461"/>
            <a:ext cx="6283156" cy="146919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68D916F-B096-BD8E-50F4-72434A10E882}"/>
              </a:ext>
            </a:extLst>
          </p:cNvPr>
          <p:cNvSpPr/>
          <p:nvPr/>
        </p:nvSpPr>
        <p:spPr>
          <a:xfrm>
            <a:off x="8483318" y="2608723"/>
            <a:ext cx="354748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865" indent="-145865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VESTOPLAST</a:t>
            </a:r>
            <a:r>
              <a:rPr lang="en-US" sz="1200" baseline="30000" dirty="0">
                <a:solidFill>
                  <a:schemeClr val="dk1"/>
                </a:solidFill>
              </a:rPr>
              <a:t>®</a:t>
            </a:r>
          </a:p>
          <a:p>
            <a:pPr marL="145865" indent="-145865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</a:rPr>
              <a:t>POLYVEST</a:t>
            </a:r>
            <a:r>
              <a:rPr lang="en-US" sz="1200" b="1" baseline="30000" dirty="0">
                <a:solidFill>
                  <a:schemeClr val="dk1"/>
                </a:solidFill>
              </a:rPr>
              <a:t>®</a:t>
            </a:r>
          </a:p>
          <a:p>
            <a:pPr marL="145865" indent="-145865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DYNAPOL</a:t>
            </a:r>
            <a:r>
              <a:rPr lang="en-US" sz="1200" baseline="30000" dirty="0">
                <a:solidFill>
                  <a:schemeClr val="dk1"/>
                </a:solidFill>
              </a:rPr>
              <a:t>®</a:t>
            </a:r>
            <a:r>
              <a:rPr lang="en-US" sz="1200" dirty="0">
                <a:solidFill>
                  <a:schemeClr val="dk1"/>
                </a:solidFill>
              </a:rPr>
              <a:t> &amp; DYNACOLL</a:t>
            </a:r>
            <a:r>
              <a:rPr lang="en-US" sz="1200" baseline="30000" dirty="0">
                <a:solidFill>
                  <a:schemeClr val="dk1"/>
                </a:solidFill>
              </a:rPr>
              <a:t>®</a:t>
            </a:r>
          </a:p>
          <a:p>
            <a:pPr marL="145865" indent="-145865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DEGACRYL</a:t>
            </a:r>
            <a:r>
              <a:rPr lang="en-US" sz="1200" baseline="30000" dirty="0">
                <a:solidFill>
                  <a:schemeClr val="dk1"/>
                </a:solidFill>
              </a:rPr>
              <a:t>®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8F6F35-F210-7F45-AA9B-6A0CBFB903DA}"/>
              </a:ext>
            </a:extLst>
          </p:cNvPr>
          <p:cNvSpPr/>
          <p:nvPr/>
        </p:nvSpPr>
        <p:spPr>
          <a:xfrm>
            <a:off x="8721969" y="4070836"/>
            <a:ext cx="2436699" cy="8704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2913" y="2390852"/>
            <a:ext cx="11306175" cy="431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587388" y="1628800"/>
            <a:ext cx="9852719" cy="421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Evonik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Business Line Coating &amp; Adhesive Resins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lt1"/>
                </a:solidFill>
              </a:rPr>
              <a:t>POLYVEST</a:t>
            </a:r>
            <a:r>
              <a:rPr lang="en-US" sz="1800" b="1" baseline="30000" dirty="0">
                <a:solidFill>
                  <a:schemeClr val="lt1"/>
                </a:solidFill>
              </a:rPr>
              <a:t>®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eCO</a:t>
            </a:r>
            <a:endParaRPr lang="en-US" sz="1800" b="1" dirty="0">
              <a:solidFill>
                <a:schemeClr val="l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Q&amp;A Session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9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C04D156-50C3-4616-A73D-5CC3B3EC84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625" b="-1"/>
          <a:stretch/>
        </p:blipFill>
        <p:spPr>
          <a:xfrm>
            <a:off x="-1" y="0"/>
            <a:ext cx="7406199" cy="2379773"/>
          </a:xfrm>
          <a:prstGeom prst="rect">
            <a:avLst/>
          </a:prstGeom>
        </p:spPr>
      </p:pic>
      <p:graphicFrame>
        <p:nvGraphicFramePr>
          <p:cNvPr id="13926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00" imgH="500" progId="TCLayout.ActiveDocument.1">
                  <p:embed/>
                </p:oleObj>
              </mc:Choice>
              <mc:Fallback>
                <p:oleObj name="think-cell Slide" r:id="rId8" imgW="500" imgH="500" progId="TCLayout.ActiveDocument.1">
                  <p:embed/>
                  <p:pic>
                    <p:nvPicPr>
                      <p:cNvPr id="13926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03839" y="3846254"/>
            <a:ext cx="5184775" cy="184666"/>
          </a:xfrm>
          <a:prstGeom prst="rect">
            <a:avLst/>
          </a:prstGeom>
          <a:gradFill rotWithShape="1">
            <a:gsLst>
              <a:gs pos="0">
                <a:srgbClr val="FDFDF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200" dirty="0">
              <a:solidFill>
                <a:srgbClr val="000000"/>
              </a:solidFill>
            </a:endParaRPr>
          </a:p>
        </p:txBody>
      </p:sp>
      <p:sp>
        <p:nvSpPr>
          <p:cNvPr id="139268" name="Rectangle 5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 bwMode="auto">
          <a:xfrm>
            <a:off x="460657" y="2872974"/>
            <a:ext cx="6042312" cy="2538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de-DE" sz="1700" dirty="0">
                <a:solidFill>
                  <a:schemeClr val="dk1"/>
                </a:solidFill>
              </a:rPr>
              <a:t>Low viscosity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de-DE" sz="1700" dirty="0">
                <a:solidFill>
                  <a:schemeClr val="dk1"/>
                </a:solidFill>
              </a:rPr>
              <a:t>Excellent chemical resistance to acids and bases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de-DE" sz="1700" dirty="0">
                <a:solidFill>
                  <a:schemeClr val="dk1"/>
                </a:solidFill>
              </a:rPr>
              <a:t>High water resistance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de-DE" sz="1700" dirty="0">
                <a:solidFill>
                  <a:schemeClr val="dk1"/>
                </a:solidFill>
              </a:rPr>
              <a:t>Excellent electrical insulation properties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de-DE" sz="1700" dirty="0">
                <a:solidFill>
                  <a:schemeClr val="dk1"/>
                </a:solidFill>
              </a:rPr>
              <a:t>Low temperature flexibility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de-DE" sz="1700" dirty="0">
                <a:solidFill>
                  <a:schemeClr val="dk1"/>
                </a:solidFill>
              </a:rPr>
              <a:t>Low moisture and oxygen permeability</a:t>
            </a:r>
          </a:p>
          <a:p>
            <a:pPr marL="180000" lvl="1" indent="0" eaLnBrk="1" hangingPunct="1">
              <a:buClr>
                <a:schemeClr val="accent2"/>
              </a:buClr>
              <a:buNone/>
            </a:pPr>
            <a:endParaRPr lang="en-US" altLang="de-DE" sz="1700" dirty="0">
              <a:solidFill>
                <a:schemeClr val="dk1"/>
              </a:solidFill>
            </a:endParaRPr>
          </a:p>
        </p:txBody>
      </p:sp>
      <p:sp>
        <p:nvSpPr>
          <p:cNvPr id="139269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2936816" y="1008452"/>
            <a:ext cx="4734045" cy="362868"/>
          </a:xfrm>
        </p:spPr>
        <p:txBody>
          <a:bodyPr/>
          <a:lstStyle/>
          <a:p>
            <a:r>
              <a:rPr lang="en-US" altLang="de-DE" sz="2000" dirty="0"/>
              <a:t>Advantages of liquid polybutadienes</a:t>
            </a:r>
          </a:p>
        </p:txBody>
      </p:sp>
      <p:pic>
        <p:nvPicPr>
          <p:cNvPr id="7" name="Picture 47" descr="J:\data\profile redirected folders\Desktop\Vortrag Feica 2015\H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8" b="4621"/>
          <a:stretch/>
        </p:blipFill>
        <p:spPr bwMode="auto">
          <a:xfrm>
            <a:off x="6900974" y="2823948"/>
            <a:ext cx="4830369" cy="248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D0BDF21-EA1A-40FE-AD39-BC2E57320836}"/>
              </a:ext>
            </a:extLst>
          </p:cNvPr>
          <p:cNvSpPr/>
          <p:nvPr/>
        </p:nvSpPr>
        <p:spPr>
          <a:xfrm>
            <a:off x="375362" y="2036596"/>
            <a:ext cx="109834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Due to its microstructure POLYVEST</a:t>
            </a:r>
            <a:r>
              <a:rPr lang="en-US" altLang="de-DE" sz="17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r>
              <a:rPr lang="en-US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 grades are highly reactive crosslinking binders or used as additives providing properties including: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6DC6C33-0661-4C2F-A98F-E1C199016E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181" y="2641410"/>
            <a:ext cx="11289162" cy="1400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195BC73-E080-46C9-88B2-30D59557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3">
            <a:extLst>
              <a:ext uri="{FF2B5EF4-FFF2-40B4-BE49-F238E27FC236}">
                <a16:creationId xmlns:a16="http://schemas.microsoft.com/office/drawing/2014/main" id="{92EFB49A-0843-4600-BCDF-2760F0B0A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55" t="24215" r="1" b="231"/>
          <a:stretch/>
        </p:blipFill>
        <p:spPr>
          <a:xfrm>
            <a:off x="6618084" y="1642598"/>
            <a:ext cx="5455920" cy="1789620"/>
          </a:xfrm>
          <a:prstGeom prst="rect">
            <a:avLst/>
          </a:prstGeom>
        </p:spPr>
      </p:pic>
      <p:graphicFrame>
        <p:nvGraphicFramePr>
          <p:cNvPr id="137218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00" imgH="500" progId="TCLayout.ActiveDocument.1">
                  <p:embed/>
                </p:oleObj>
              </mc:Choice>
              <mc:Fallback>
                <p:oleObj name="think-cell Slide" r:id="rId6" imgW="500" imgH="500" progId="TCLayout.ActiveDocument.1">
                  <p:embed/>
                  <p:pic>
                    <p:nvPicPr>
                      <p:cNvPr id="13721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5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1C6A72B-B476-4271-A0E0-2AF5811AD9B3}"/>
              </a:ext>
            </a:extLst>
          </p:cNvPr>
          <p:cNvSpPr/>
          <p:nvPr/>
        </p:nvSpPr>
        <p:spPr>
          <a:xfrm>
            <a:off x="4295424" y="2918188"/>
            <a:ext cx="3616391" cy="104644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400" b="1" dirty="0">
                <a:solidFill>
                  <a:schemeClr val="bg1"/>
                </a:solidFill>
              </a:rPr>
              <a:t>Rubber       </a:t>
            </a:r>
            <a:r>
              <a:rPr lang="en-US" altLang="de-DE" sz="1200" dirty="0">
                <a:solidFill>
                  <a:schemeClr val="bg1"/>
                </a:solidFill>
              </a:rPr>
              <a:t>                                                           </a:t>
            </a:r>
            <a:r>
              <a:rPr lang="en-US" altLang="de-DE" sz="1400" dirty="0">
                <a:solidFill>
                  <a:schemeClr val="bg1"/>
                </a:solidFill>
              </a:rPr>
              <a:t>                                                                                       </a:t>
            </a:r>
          </a:p>
          <a:p>
            <a:pPr>
              <a:buClr>
                <a:schemeClr val="accent2"/>
              </a:buClr>
            </a:pPr>
            <a:endParaRPr lang="en-US" altLang="de-DE" sz="1400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de-DE" sz="1200" dirty="0">
                <a:solidFill>
                  <a:schemeClr val="bg1"/>
                </a:solidFill>
              </a:rPr>
              <a:t>binder or plasticizer in rubber or tire compounds, modifier in carbon-black filled EPDM compounds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96AA88-3E3B-4A0F-BE10-C7B0B8BBB904}"/>
              </a:ext>
            </a:extLst>
          </p:cNvPr>
          <p:cNvSpPr/>
          <p:nvPr/>
        </p:nvSpPr>
        <p:spPr>
          <a:xfrm>
            <a:off x="4296979" y="4152036"/>
            <a:ext cx="3616392" cy="9421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400" b="1" dirty="0">
                <a:solidFill>
                  <a:schemeClr val="bg1"/>
                </a:solidFill>
              </a:rPr>
              <a:t>Printing &amp; inks                                                                                                                                     </a:t>
            </a:r>
          </a:p>
          <a:p>
            <a:pPr>
              <a:buClr>
                <a:schemeClr val="accent2"/>
              </a:buClr>
            </a:pPr>
            <a:endParaRPr lang="en-US" altLang="de-DE" sz="1400" b="1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de-DE" sz="1200" dirty="0">
                <a:solidFill>
                  <a:schemeClr val="bg1"/>
                </a:solidFill>
              </a:rPr>
              <a:t>offset printing inks, flexible printing plates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3DD9D4-7F86-424F-9DDF-E163B52F671B}"/>
              </a:ext>
            </a:extLst>
          </p:cNvPr>
          <p:cNvSpPr/>
          <p:nvPr/>
        </p:nvSpPr>
        <p:spPr>
          <a:xfrm>
            <a:off x="442181" y="5289317"/>
            <a:ext cx="3616392" cy="9604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400" b="1" dirty="0">
                <a:solidFill>
                  <a:schemeClr val="bg1"/>
                </a:solidFill>
              </a:rPr>
              <a:t>Polymer modification                                                                                                                            </a:t>
            </a:r>
          </a:p>
          <a:p>
            <a:pPr>
              <a:buClr>
                <a:schemeClr val="accent2"/>
              </a:buClr>
            </a:pPr>
            <a:endParaRPr lang="en-US" altLang="de-DE" sz="1400" b="1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de-DE" sz="1200" dirty="0">
                <a:solidFill>
                  <a:schemeClr val="bg1"/>
                </a:solidFill>
              </a:rPr>
              <a:t>chlorinated rubbers, electro coatings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FF1E75-DD0D-4E6F-BC2F-EBFC0F5025EB}"/>
              </a:ext>
            </a:extLst>
          </p:cNvPr>
          <p:cNvSpPr/>
          <p:nvPr/>
        </p:nvSpPr>
        <p:spPr>
          <a:xfrm>
            <a:off x="4300856" y="5289317"/>
            <a:ext cx="3616392" cy="94218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400" b="1" dirty="0">
                <a:solidFill>
                  <a:schemeClr val="bg1"/>
                </a:solidFill>
              </a:rPr>
              <a:t>Plastics</a:t>
            </a:r>
            <a:r>
              <a:rPr lang="en-US" altLang="de-DE" sz="14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</a:t>
            </a:r>
            <a:endParaRPr lang="en-US" altLang="de-DE" sz="1200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endParaRPr lang="en-US" altLang="de-DE" sz="1200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de-DE" sz="1200" dirty="0">
                <a:solidFill>
                  <a:schemeClr val="bg1"/>
                </a:solidFill>
              </a:rPr>
              <a:t>cell opener or release agents for PU foams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43053D0-C010-4A5D-A0B4-01CA44039575}"/>
              </a:ext>
            </a:extLst>
          </p:cNvPr>
          <p:cNvSpPr/>
          <p:nvPr/>
        </p:nvSpPr>
        <p:spPr>
          <a:xfrm>
            <a:off x="8130821" y="2918189"/>
            <a:ext cx="3616392" cy="1046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400" b="1" dirty="0">
                <a:solidFill>
                  <a:schemeClr val="bg1"/>
                </a:solidFill>
              </a:rPr>
              <a:t>Electronics</a:t>
            </a:r>
            <a:r>
              <a:rPr lang="en-US" altLang="de-DE" sz="14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</a:t>
            </a:r>
            <a:endParaRPr lang="en-US" altLang="de-DE" sz="1200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endParaRPr lang="en-US" altLang="de-DE" sz="1200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de-DE" sz="1200" dirty="0">
                <a:solidFill>
                  <a:schemeClr val="bg1"/>
                </a:solidFill>
              </a:rPr>
              <a:t>electrical insulation and potting compounds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F86105-CD73-4F8E-9AA7-84568C5B39D7}"/>
              </a:ext>
            </a:extLst>
          </p:cNvPr>
          <p:cNvSpPr/>
          <p:nvPr/>
        </p:nvSpPr>
        <p:spPr>
          <a:xfrm>
            <a:off x="8130821" y="4152036"/>
            <a:ext cx="3616392" cy="9421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400" b="1" dirty="0">
                <a:solidFill>
                  <a:schemeClr val="bg1"/>
                </a:solidFill>
              </a:rPr>
              <a:t>Construction</a:t>
            </a:r>
            <a:r>
              <a:rPr lang="en-US" altLang="de-DE" sz="14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US" altLang="de-DE" sz="14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</a:t>
            </a:r>
            <a:endParaRPr lang="en-US" altLang="de-DE" sz="1200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de-DE" sz="1200" dirty="0">
                <a:solidFill>
                  <a:schemeClr val="bg1"/>
                </a:solidFill>
              </a:rPr>
              <a:t>binder for dusty and dry quartz sand, binder for soil stabilization, modifier of silicone sealants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A7CE2E3-6B20-493E-BAD1-3F77BEAACD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22625" r="23776" b="-1"/>
          <a:stretch/>
        </p:blipFill>
        <p:spPr>
          <a:xfrm>
            <a:off x="-1" y="0"/>
            <a:ext cx="5645152" cy="2379773"/>
          </a:xfrm>
          <a:prstGeom prst="rect">
            <a:avLst/>
          </a:prstGeom>
        </p:spPr>
      </p:pic>
      <p:sp>
        <p:nvSpPr>
          <p:cNvPr id="137222" name="Titel 1"/>
          <p:cNvSpPr>
            <a:spLocks noGrp="1"/>
          </p:cNvSpPr>
          <p:nvPr>
            <p:ph type="title" idx="4294967295"/>
          </p:nvPr>
        </p:nvSpPr>
        <p:spPr>
          <a:xfrm>
            <a:off x="2934341" y="985150"/>
            <a:ext cx="3242484" cy="409471"/>
          </a:xfrm>
        </p:spPr>
        <p:txBody>
          <a:bodyPr/>
          <a:lstStyle/>
          <a:p>
            <a:r>
              <a:rPr lang="en-US" altLang="de-DE" sz="2000" dirty="0"/>
              <a:t>Markets and applications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232BE24-60F8-4E5F-935E-D3C48FAA2B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941" y="2656495"/>
            <a:ext cx="6175902" cy="1994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EEF665-A1F3-4221-A9B4-AE427ACDFC5E}"/>
              </a:ext>
            </a:extLst>
          </p:cNvPr>
          <p:cNvSpPr/>
          <p:nvPr/>
        </p:nvSpPr>
        <p:spPr>
          <a:xfrm>
            <a:off x="419261" y="2202799"/>
            <a:ext cx="1098345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POLYVEST</a:t>
            </a:r>
            <a:r>
              <a:rPr lang="en-US" sz="17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grades are used in a broad field of applications. </a:t>
            </a:r>
            <a:endParaRPr lang="en-US" altLang="de-DE" sz="1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014AA4E-7E31-4AF8-89FD-515851AB15A7}"/>
              </a:ext>
            </a:extLst>
          </p:cNvPr>
          <p:cNvSpPr/>
          <p:nvPr/>
        </p:nvSpPr>
        <p:spPr>
          <a:xfrm>
            <a:off x="442180" y="4151300"/>
            <a:ext cx="3650657" cy="9421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400" b="1" dirty="0">
                <a:solidFill>
                  <a:schemeClr val="bg1"/>
                </a:solidFill>
              </a:rPr>
              <a:t>Coatings</a:t>
            </a:r>
          </a:p>
          <a:p>
            <a:pPr>
              <a:buClr>
                <a:schemeClr val="accent2"/>
              </a:buClr>
            </a:pPr>
            <a:endParaRPr lang="en-US" altLang="de-DE" sz="1400" b="1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de-DE" sz="1200" dirty="0">
                <a:solidFill>
                  <a:schemeClr val="bg1"/>
                </a:solidFill>
              </a:rPr>
              <a:t>air drying improver of vegetable oils, defoamers, impregnations, modifier in resin systems</a:t>
            </a:r>
          </a:p>
          <a:p>
            <a:pPr>
              <a:buClr>
                <a:schemeClr val="accent2"/>
              </a:buClr>
            </a:pPr>
            <a:endParaRPr lang="en-US" altLang="de-DE" sz="1200" dirty="0">
              <a:solidFill>
                <a:schemeClr val="bg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E368B2D-3766-41A1-8E8F-B10E2EA057B4}"/>
              </a:ext>
            </a:extLst>
          </p:cNvPr>
          <p:cNvSpPr/>
          <p:nvPr/>
        </p:nvSpPr>
        <p:spPr>
          <a:xfrm>
            <a:off x="439786" y="2918188"/>
            <a:ext cx="3650657" cy="104644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de-DE" sz="1400" b="1" dirty="0">
                <a:solidFill>
                  <a:schemeClr val="bg1"/>
                </a:solidFill>
              </a:rPr>
              <a:t>Automotive applications       </a:t>
            </a:r>
            <a:r>
              <a:rPr lang="en-US" altLang="de-DE" sz="1200" dirty="0">
                <a:solidFill>
                  <a:schemeClr val="bg1"/>
                </a:solidFill>
              </a:rPr>
              <a:t>                                                           </a:t>
            </a:r>
            <a:r>
              <a:rPr lang="en-US" altLang="de-DE" sz="1400" dirty="0">
                <a:solidFill>
                  <a:schemeClr val="bg1"/>
                </a:solidFill>
              </a:rPr>
              <a:t>                                                                                       </a:t>
            </a:r>
          </a:p>
          <a:p>
            <a:pPr>
              <a:buClr>
                <a:schemeClr val="accent2"/>
              </a:buClr>
            </a:pPr>
            <a:endParaRPr lang="en-US" altLang="de-DE" sz="1400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de-DE" sz="1200" dirty="0">
                <a:solidFill>
                  <a:schemeClr val="bg1"/>
                </a:solidFill>
              </a:rPr>
              <a:t>Adhesives &amp; sealants for body- &amp; paint shop applications, structural adhesives, head lamp adhesives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70947B2-16B7-4127-9FE9-709EF923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AEDD430-0F12-487C-AF63-0E5906A64B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AEDD430-0F12-487C-AF63-0E5906A64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69DE2676-A7AF-4756-962E-3AB0656A46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b="0" dirty="0">
                <a:solidFill>
                  <a:schemeClr val="dk1"/>
                </a:solidFill>
              </a:rPr>
              <a:t>POLYVEST</a:t>
            </a:r>
            <a:r>
              <a:rPr lang="en-US" b="0" baseline="30000" dirty="0">
                <a:solidFill>
                  <a:schemeClr val="dk1"/>
                </a:solidFill>
              </a:rPr>
              <a:t>® </a:t>
            </a:r>
            <a:r>
              <a:rPr lang="en-US" b="0" dirty="0">
                <a:solidFill>
                  <a:schemeClr val="dk1"/>
                </a:solidFill>
              </a:rPr>
              <a:t>product range for the Tire &amp; Rubber Industry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I 28-29.06.2023 I Lehmann &amp; Voss I LUVOMAXX® information session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42A8E6-5886-440B-9D89-FCF089BE7B06}"/>
              </a:ext>
            </a:extLst>
          </p:cNvPr>
          <p:cNvGrpSpPr/>
          <p:nvPr/>
        </p:nvGrpSpPr>
        <p:grpSpPr>
          <a:xfrm>
            <a:off x="442913" y="1565644"/>
            <a:ext cx="5473699" cy="3798896"/>
            <a:chOff x="442913" y="1565644"/>
            <a:chExt cx="5473699" cy="3798896"/>
          </a:xfrm>
        </p:grpSpPr>
        <p:sp>
          <p:nvSpPr>
            <p:cNvPr id="27" name="TextBox 26"/>
            <p:cNvSpPr txBox="1"/>
            <p:nvPr/>
          </p:nvSpPr>
          <p:spPr>
            <a:xfrm>
              <a:off x="1056878" y="2352583"/>
              <a:ext cx="13682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accent2"/>
                  </a:solidFill>
                </a:rPr>
                <a:t>POLYVEST</a:t>
              </a:r>
              <a:r>
                <a:rPr lang="en-US" sz="14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US" sz="1400" b="1" dirty="0">
                  <a:solidFill>
                    <a:schemeClr val="accent2"/>
                  </a:solidFill>
                </a:rPr>
                <a:t> 110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54977" y="3994081"/>
              <a:ext cx="25978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accent2"/>
                  </a:solidFill>
                </a:rPr>
                <a:t>POLYVEST</a:t>
              </a:r>
              <a:r>
                <a:rPr lang="en-US" sz="14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US" sz="1400" b="1" dirty="0">
                  <a:solidFill>
                    <a:schemeClr val="accent2"/>
                  </a:solidFill>
                </a:rPr>
                <a:t> EP MV (mid Vinyl)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35345" y="3594656"/>
              <a:ext cx="124553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/>
                <a:t>x = 1 %, y + z = 99 %</a:t>
              </a:r>
            </a:p>
          </p:txBody>
        </p:sp>
        <p:sp>
          <p:nvSpPr>
            <p:cNvPr id="56" name="TextBox 147"/>
            <p:cNvSpPr txBox="1"/>
            <p:nvPr/>
          </p:nvSpPr>
          <p:spPr>
            <a:xfrm>
              <a:off x="2482726" y="5210652"/>
              <a:ext cx="128080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/>
                <a:t>x = 61 %, y + z = 39 %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38566" y="3594656"/>
              <a:ext cx="12102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/>
                <a:t>x = 1 %, y + z = 99 %</a:t>
              </a:r>
            </a:p>
          </p:txBody>
        </p: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6C13F952-0E35-4CAB-BC44-099B09A79C8D}"/>
                </a:ext>
              </a:extLst>
            </p:cNvPr>
            <p:cNvSpPr txBox="1"/>
            <p:nvPr/>
          </p:nvSpPr>
          <p:spPr>
            <a:xfrm>
              <a:off x="3366183" y="2370138"/>
              <a:ext cx="15480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accent2"/>
                  </a:solidFill>
                </a:rPr>
                <a:t>POLYVEST</a:t>
              </a:r>
              <a:r>
                <a:rPr lang="en-US" sz="14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US" sz="1400" b="1" dirty="0">
                  <a:solidFill>
                    <a:schemeClr val="accent2"/>
                  </a:solidFill>
                </a:rPr>
                <a:t> 130 S</a:t>
              </a:r>
            </a:p>
          </p:txBody>
        </p:sp>
        <p:graphicFrame>
          <p:nvGraphicFramePr>
            <p:cNvPr id="42" name="Objekt 2">
              <a:extLst>
                <a:ext uri="{FF2B5EF4-FFF2-40B4-BE49-F238E27FC236}">
                  <a16:creationId xmlns:a16="http://schemas.microsoft.com/office/drawing/2014/main" id="{B95B9081-B564-46E9-8602-2884B734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4631" y="2691382"/>
            <a:ext cx="2038142" cy="876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7" imgW="3629776" imgH="1561560" progId="ChemDraw.Document.6.0">
                    <p:embed/>
                  </p:oleObj>
                </mc:Choice>
                <mc:Fallback>
                  <p:oleObj name="CS ChemDraw Drawing" r:id="rId7" imgW="3629776" imgH="1561560" progId="ChemDraw.Document.6.0">
                    <p:embed/>
                    <p:pic>
                      <p:nvPicPr>
                        <p:cNvPr id="42" name="Objekt 2">
                          <a:extLst>
                            <a:ext uri="{FF2B5EF4-FFF2-40B4-BE49-F238E27FC236}">
                              <a16:creationId xmlns:a16="http://schemas.microsoft.com/office/drawing/2014/main" id="{B95B9081-B564-46E9-8602-2884B734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631" y="2691382"/>
                          <a:ext cx="2038142" cy="876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kt 2">
              <a:extLst>
                <a:ext uri="{FF2B5EF4-FFF2-40B4-BE49-F238E27FC236}">
                  <a16:creationId xmlns:a16="http://schemas.microsoft.com/office/drawing/2014/main" id="{3BFDC853-DF6C-4A0A-AFB9-E0C19BD912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6499" y="2710531"/>
            <a:ext cx="2038142" cy="876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7" imgW="3629776" imgH="1561560" progId="ChemDraw.Document.6.0">
                    <p:embed/>
                  </p:oleObj>
                </mc:Choice>
                <mc:Fallback>
                  <p:oleObj name="CS ChemDraw Drawing" r:id="rId7" imgW="3629776" imgH="1561560" progId="ChemDraw.Document.6.0">
                    <p:embed/>
                    <p:pic>
                      <p:nvPicPr>
                        <p:cNvPr id="43" name="Objekt 2">
                          <a:extLst>
                            <a:ext uri="{FF2B5EF4-FFF2-40B4-BE49-F238E27FC236}">
                              <a16:creationId xmlns:a16="http://schemas.microsoft.com/office/drawing/2014/main" id="{3BFDC853-DF6C-4A0A-AFB9-E0C19BD912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499" y="2710531"/>
                          <a:ext cx="2038142" cy="876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kt 2">
              <a:extLst>
                <a:ext uri="{FF2B5EF4-FFF2-40B4-BE49-F238E27FC236}">
                  <a16:creationId xmlns:a16="http://schemas.microsoft.com/office/drawing/2014/main" id="{39121760-8DDC-4EF6-AD35-BDBD07C421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8877" y="4301630"/>
            <a:ext cx="2038142" cy="876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7" imgW="3629776" imgH="1561560" progId="ChemDraw.Document.6.0">
                    <p:embed/>
                  </p:oleObj>
                </mc:Choice>
                <mc:Fallback>
                  <p:oleObj name="CS ChemDraw Drawing" r:id="rId7" imgW="3629776" imgH="1561560" progId="ChemDraw.Document.6.0">
                    <p:embed/>
                    <p:pic>
                      <p:nvPicPr>
                        <p:cNvPr id="44" name="Objekt 2">
                          <a:extLst>
                            <a:ext uri="{FF2B5EF4-FFF2-40B4-BE49-F238E27FC236}">
                              <a16:creationId xmlns:a16="http://schemas.microsoft.com/office/drawing/2014/main" id="{39121760-8DDC-4EF6-AD35-BDBD07C421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8877" y="4301630"/>
                          <a:ext cx="2038142" cy="876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977F16D-DA4B-45D4-ABA3-961215123ACB}"/>
                </a:ext>
              </a:extLst>
            </p:cNvPr>
            <p:cNvSpPr/>
            <p:nvPr/>
          </p:nvSpPr>
          <p:spPr>
            <a:xfrm>
              <a:off x="442913" y="1565644"/>
              <a:ext cx="5473699" cy="4340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Pure Liquid Rubbers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B26EA90-1142-423E-BE06-93CF1A45FF8E}"/>
              </a:ext>
            </a:extLst>
          </p:cNvPr>
          <p:cNvGrpSpPr/>
          <p:nvPr/>
        </p:nvGrpSpPr>
        <p:grpSpPr>
          <a:xfrm>
            <a:off x="6266672" y="1565644"/>
            <a:ext cx="5482416" cy="3798666"/>
            <a:chOff x="6266672" y="1565644"/>
            <a:chExt cx="5482416" cy="37986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D9E28B-7312-44D3-AA05-E91CF3E39756}"/>
                </a:ext>
              </a:extLst>
            </p:cNvPr>
            <p:cNvGrpSpPr/>
            <p:nvPr/>
          </p:nvGrpSpPr>
          <p:grpSpPr>
            <a:xfrm>
              <a:off x="6266672" y="1565644"/>
              <a:ext cx="5482416" cy="3784205"/>
              <a:chOff x="6275389" y="1573476"/>
              <a:chExt cx="5482416" cy="376668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689971" y="3917178"/>
                <a:ext cx="2703304" cy="214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POLYVEST</a:t>
                </a:r>
                <a:r>
                  <a:rPr lang="en-US" sz="1400" b="1" baseline="30000" dirty="0">
                    <a:solidFill>
                      <a:schemeClr val="accent2"/>
                    </a:solidFill>
                  </a:rPr>
                  <a:t>®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 ST-E 60 &amp; ST-E 100</a:t>
                </a: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3076C94C-6A94-4985-AFC9-978EAB0B9553}"/>
                  </a:ext>
                </a:extLst>
              </p:cNvPr>
              <p:cNvSpPr/>
              <p:nvPr/>
            </p:nvSpPr>
            <p:spPr>
              <a:xfrm>
                <a:off x="6275389" y="1573476"/>
                <a:ext cx="5482416" cy="43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b="1" dirty="0">
                    <a:solidFill>
                      <a:schemeClr val="bg1"/>
                    </a:solidFill>
                  </a:rPr>
                  <a:t>Functionalized Liquid Rubbers</a:t>
                </a:r>
              </a:p>
            </p:txBody>
          </p:sp>
          <p:graphicFrame>
            <p:nvGraphicFramePr>
              <p:cNvPr id="49" name="Objekt 2">
                <a:extLst>
                  <a:ext uri="{FF2B5EF4-FFF2-40B4-BE49-F238E27FC236}">
                    <a16:creationId xmlns:a16="http://schemas.microsoft.com/office/drawing/2014/main" id="{09B9E600-D112-47BD-B32B-733DCD434F6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35341" y="4169062"/>
              <a:ext cx="3603084" cy="11710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9" imgW="5446505" imgH="1762831" progId="ChemDraw.Document.6.0">
                      <p:embed/>
                    </p:oleObj>
                  </mc:Choice>
                  <mc:Fallback>
                    <p:oleObj name="CS ChemDraw Drawing" r:id="rId9" imgW="5446505" imgH="1762831" progId="ChemDraw.Document.6.0">
                      <p:embed/>
                      <p:pic>
                        <p:nvPicPr>
                          <p:cNvPr id="49" name="Objekt 2">
                            <a:extLst>
                              <a:ext uri="{FF2B5EF4-FFF2-40B4-BE49-F238E27FC236}">
                                <a16:creationId xmlns:a16="http://schemas.microsoft.com/office/drawing/2014/main" id="{09B9E600-D112-47BD-B32B-733DCD434F6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5341" y="4169062"/>
                            <a:ext cx="3603084" cy="11710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8C8F4935-F7B9-4792-B647-948C8E863B0C}"/>
                </a:ext>
              </a:extLst>
            </p:cNvPr>
            <p:cNvSpPr txBox="1"/>
            <p:nvPr/>
          </p:nvSpPr>
          <p:spPr>
            <a:xfrm>
              <a:off x="9720380" y="2352583"/>
              <a:ext cx="131882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accent2"/>
                  </a:solidFill>
                </a:rPr>
                <a:t>POLYVEST</a:t>
              </a:r>
              <a:r>
                <a:rPr lang="en-US" sz="14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US" sz="1400" b="1" dirty="0">
                  <a:solidFill>
                    <a:schemeClr val="accent2"/>
                  </a:solidFill>
                </a:rPr>
                <a:t> HT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E288FAA-2D9B-427B-A4E3-9A9C3AC79330}"/>
                </a:ext>
              </a:extLst>
            </p:cNvPr>
            <p:cNvSpPr txBox="1"/>
            <p:nvPr/>
          </p:nvSpPr>
          <p:spPr>
            <a:xfrm>
              <a:off x="6871129" y="2370138"/>
              <a:ext cx="160069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accent2"/>
                  </a:solidFill>
                </a:rPr>
                <a:t>POLYVEST</a:t>
              </a:r>
              <a:r>
                <a:rPr lang="en-US" sz="14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US" sz="1400" b="1" dirty="0">
                  <a:solidFill>
                    <a:schemeClr val="accent2"/>
                  </a:solidFill>
                </a:rPr>
                <a:t> MA 75</a:t>
              </a:r>
            </a:p>
          </p:txBody>
        </p:sp>
        <p:graphicFrame>
          <p:nvGraphicFramePr>
            <p:cNvPr id="30" name="Objekt 2">
              <a:extLst>
                <a:ext uri="{FF2B5EF4-FFF2-40B4-BE49-F238E27FC236}">
                  <a16:creationId xmlns:a16="http://schemas.microsoft.com/office/drawing/2014/main" id="{8E6C8B1B-1DEC-4C13-BEC2-495258CBB5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38759" y="2524755"/>
            <a:ext cx="2593975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1" imgW="4934248" imgH="2326532" progId="ChemDraw.Document.6.0">
                    <p:embed/>
                  </p:oleObj>
                </mc:Choice>
                <mc:Fallback>
                  <p:oleObj name="CS ChemDraw Drawing" r:id="rId11" imgW="4934248" imgH="2326532" progId="ChemDraw.Document.6.0">
                    <p:embed/>
                    <p:pic>
                      <p:nvPicPr>
                        <p:cNvPr id="30" name="Objekt 2">
                          <a:extLst>
                            <a:ext uri="{FF2B5EF4-FFF2-40B4-BE49-F238E27FC236}">
                              <a16:creationId xmlns:a16="http://schemas.microsoft.com/office/drawing/2014/main" id="{8E6C8B1B-1DEC-4C13-BEC2-495258CBB5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8759" y="2524755"/>
                          <a:ext cx="2593975" cy="1223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kt 2">
              <a:extLst>
                <a:ext uri="{FF2B5EF4-FFF2-40B4-BE49-F238E27FC236}">
                  <a16:creationId xmlns:a16="http://schemas.microsoft.com/office/drawing/2014/main" id="{EDEA3CE6-8E38-4D76-A9D0-64466B5E6A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07880" y="2530915"/>
            <a:ext cx="2668048" cy="1039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3" imgW="4006414" imgH="1561747" progId="ChemDraw.Document.6.0">
                    <p:embed/>
                  </p:oleObj>
                </mc:Choice>
                <mc:Fallback>
                  <p:oleObj name="CS ChemDraw Drawing" r:id="rId13" imgW="4006414" imgH="1561747" progId="ChemDraw.Document.6.0">
                    <p:embed/>
                    <p:pic>
                      <p:nvPicPr>
                        <p:cNvPr id="31" name="Objekt 2">
                          <a:extLst>
                            <a:ext uri="{FF2B5EF4-FFF2-40B4-BE49-F238E27FC236}">
                              <a16:creationId xmlns:a16="http://schemas.microsoft.com/office/drawing/2014/main" id="{EDEA3CE6-8E38-4D76-A9D0-64466B5E6A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7880" y="2530915"/>
                          <a:ext cx="2668048" cy="1039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57">
              <a:extLst>
                <a:ext uri="{FF2B5EF4-FFF2-40B4-BE49-F238E27FC236}">
                  <a16:creationId xmlns:a16="http://schemas.microsoft.com/office/drawing/2014/main" id="{8B611F85-92AD-4811-BD00-F1609703D22E}"/>
                </a:ext>
              </a:extLst>
            </p:cNvPr>
            <p:cNvSpPr/>
            <p:nvPr/>
          </p:nvSpPr>
          <p:spPr>
            <a:xfrm>
              <a:off x="9592056" y="3498613"/>
              <a:ext cx="180998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/>
                <a:t>x = 22 %, y = 58 %, z </a:t>
              </a:r>
              <a:r>
                <a:rPr lang="de-DE" sz="1000" dirty="0"/>
                <a:t>=</a:t>
              </a:r>
              <a:r>
                <a:rPr lang="en-US" sz="1000" dirty="0"/>
                <a:t> 20 %</a:t>
              </a:r>
            </a:p>
          </p:txBody>
        </p:sp>
        <p:sp>
          <p:nvSpPr>
            <p:cNvPr id="34" name="TextBox 2">
              <a:extLst>
                <a:ext uri="{FF2B5EF4-FFF2-40B4-BE49-F238E27FC236}">
                  <a16:creationId xmlns:a16="http://schemas.microsoft.com/office/drawing/2014/main" id="{86F15D15-9BD9-4823-A5E0-EF61D05F637F}"/>
                </a:ext>
              </a:extLst>
            </p:cNvPr>
            <p:cNvSpPr txBox="1"/>
            <p:nvPr/>
          </p:nvSpPr>
          <p:spPr>
            <a:xfrm>
              <a:off x="8996750" y="5210422"/>
              <a:ext cx="194421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/>
                <a:t>Silane functionality: ≈1.5 &amp; 2.5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558BFF83-4604-408A-A0CC-6EC17FCAF37F}"/>
              </a:ext>
            </a:extLst>
          </p:cNvPr>
          <p:cNvSpPr txBox="1"/>
          <p:nvPr/>
        </p:nvSpPr>
        <p:spPr>
          <a:xfrm>
            <a:off x="506993" y="5666028"/>
            <a:ext cx="748923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more info &amp; other POLYVEST</a:t>
            </a:r>
            <a:r>
              <a:rPr lang="en-US" sz="1000" b="0" i="0" u="non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r>
              <a:rPr lang="en-US" sz="10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 grades, please refer the following link:  </a:t>
            </a:r>
            <a:r>
              <a:rPr lang="en-US" sz="1000" b="0" i="0" u="none" baseline="0" dirty="0">
                <a:solidFill>
                  <a:srgbClr val="000000"/>
                </a:solidFill>
                <a:latin typeface="Arial" panose="020B0604020202020204" pitchFamily="34" charset="0"/>
                <a:hlinkClick r:id="rId15"/>
              </a:rPr>
              <a:t>https://adhesive-resins.evonik.com/en/products/polyvest</a:t>
            </a:r>
            <a:r>
              <a:rPr lang="en-US" sz="10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47B518-5BA2-D5B2-6494-70B5EDE52C59}"/>
              </a:ext>
            </a:extLst>
          </p:cNvPr>
          <p:cNvSpPr/>
          <p:nvPr/>
        </p:nvSpPr>
        <p:spPr>
          <a:xfrm>
            <a:off x="6871129" y="3805660"/>
            <a:ext cx="4069837" cy="168229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19B05C-5082-202E-EACA-7C96863CF487}"/>
              </a:ext>
            </a:extLst>
          </p:cNvPr>
          <p:cNvSpPr/>
          <p:nvPr/>
        </p:nvSpPr>
        <p:spPr>
          <a:xfrm>
            <a:off x="3137639" y="2197636"/>
            <a:ext cx="2313928" cy="168229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7971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C6D859-13D1-461C-BD55-3A758A5D98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C6D859-13D1-461C-BD55-3A758A5D9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74F5F0-090D-4BE3-9232-75732F7E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89C4EF1C-FE9C-4B36-9C0B-5688144BF2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958" b="23543"/>
          <a:stretch/>
        </p:blipFill>
        <p:spPr>
          <a:xfrm>
            <a:off x="0" y="266065"/>
            <a:ext cx="11643360" cy="58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8D6D72C-1093-411C-AFA1-7BA91FA741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6" progId="TCLayout.ActiveDocument.1">
                  <p:embed/>
                </p:oleObj>
              </mc:Choice>
              <mc:Fallback>
                <p:oleObj name="think-cell Folie" r:id="rId3" imgW="395" imgH="39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8D6D72C-1093-411C-AFA1-7BA91FA74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70184B9-ADA4-4D11-9AE0-F452B96A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br>
              <a:rPr lang="de-DE"/>
            </a:br>
            <a:r>
              <a:rPr lang="de-DE" err="1"/>
              <a:t>eCO</a:t>
            </a:r>
            <a:r>
              <a:rPr lang="de-DE"/>
              <a:t> </a:t>
            </a:r>
            <a:r>
              <a:rPr lang="de-DE" err="1"/>
              <a:t>products</a:t>
            </a:r>
            <a:r>
              <a:rPr lang="de-DE"/>
              <a:t> </a:t>
            </a:r>
            <a:r>
              <a:rPr lang="de-DE" err="1"/>
              <a:t>help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… </a:t>
            </a:r>
            <a:br>
              <a:rPr lang="de-DE"/>
            </a:br>
            <a:br>
              <a:rPr lang="de-DE"/>
            </a:br>
            <a:r>
              <a:rPr lang="de-DE"/>
              <a:t>   … </a:t>
            </a:r>
            <a:r>
              <a:rPr lang="de-DE" err="1"/>
              <a:t>reduce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fossil </a:t>
            </a:r>
            <a:r>
              <a:rPr lang="de-DE" err="1"/>
              <a:t>feedstock</a:t>
            </a:r>
            <a:br>
              <a:rPr lang="de-DE"/>
            </a:br>
            <a:r>
              <a:rPr lang="de-DE"/>
              <a:t>   … </a:t>
            </a:r>
            <a:r>
              <a:rPr lang="de-DE" err="1"/>
              <a:t>reduce</a:t>
            </a:r>
            <a:r>
              <a:rPr lang="de-DE"/>
              <a:t> </a:t>
            </a:r>
            <a:r>
              <a:rPr lang="de-DE" err="1"/>
              <a:t>carbon</a:t>
            </a:r>
            <a:r>
              <a:rPr lang="de-DE"/>
              <a:t> </a:t>
            </a:r>
            <a:r>
              <a:rPr lang="de-DE" err="1"/>
              <a:t>emissions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A7FE7-9F4B-42D0-996A-65C6688E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6155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AA406CA1-567F-4A22-A156-0F8943FD43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AA406CA1-567F-4A22-A156-0F8943FD4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30F91C7E-5E22-4947-AECE-ECA36061CCF3}"/>
              </a:ext>
            </a:extLst>
          </p:cNvPr>
          <p:cNvSpPr/>
          <p:nvPr/>
        </p:nvSpPr>
        <p:spPr>
          <a:xfrm>
            <a:off x="3664300" y="2173771"/>
            <a:ext cx="7694448" cy="3534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6774-00CD-400F-B9FD-37CA2139E1C7}"/>
              </a:ext>
            </a:extLst>
          </p:cNvPr>
          <p:cNvSpPr/>
          <p:nvPr/>
        </p:nvSpPr>
        <p:spPr>
          <a:xfrm>
            <a:off x="442913" y="2167027"/>
            <a:ext cx="3077821" cy="3534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E3BDD3-219D-4008-A7E4-056BB326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Alternative </a:t>
            </a:r>
            <a:r>
              <a:rPr lang="de-DE" err="1"/>
              <a:t>sources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feedstock</a:t>
            </a:r>
            <a:r>
              <a:rPr lang="de-DE"/>
              <a:t> </a:t>
            </a:r>
            <a:br>
              <a:rPr lang="de-DE"/>
            </a:br>
            <a:r>
              <a:rPr lang="de-DE" sz="2400" b="0" err="1">
                <a:solidFill>
                  <a:schemeClr val="dk1"/>
                </a:solidFill>
              </a:rPr>
              <a:t>They</a:t>
            </a:r>
            <a:r>
              <a:rPr lang="de-DE" sz="2400" b="0">
                <a:solidFill>
                  <a:schemeClr val="dk1"/>
                </a:solidFill>
              </a:rPr>
              <a:t> </a:t>
            </a:r>
            <a:r>
              <a:rPr lang="de-DE" sz="2400" b="0" err="1">
                <a:solidFill>
                  <a:schemeClr val="dk1"/>
                </a:solidFill>
              </a:rPr>
              <a:t>make</a:t>
            </a:r>
            <a:r>
              <a:rPr lang="de-DE" sz="2400" b="0">
                <a:solidFill>
                  <a:schemeClr val="dk1"/>
                </a:solidFill>
              </a:rPr>
              <a:t> </a:t>
            </a:r>
            <a:r>
              <a:rPr lang="de-DE" sz="2400" b="0" err="1">
                <a:solidFill>
                  <a:schemeClr val="dk1"/>
                </a:solidFill>
              </a:rPr>
              <a:t>it</a:t>
            </a:r>
            <a:r>
              <a:rPr lang="de-DE" sz="2400" b="0">
                <a:solidFill>
                  <a:schemeClr val="dk1"/>
                </a:solidFill>
              </a:rPr>
              <a:t> possible </a:t>
            </a:r>
            <a:r>
              <a:rPr lang="de-DE" sz="2400" b="0" err="1">
                <a:solidFill>
                  <a:schemeClr val="dk1"/>
                </a:solidFill>
              </a:rPr>
              <a:t>to</a:t>
            </a:r>
            <a:r>
              <a:rPr lang="de-DE" sz="2400" b="0">
                <a:solidFill>
                  <a:schemeClr val="dk1"/>
                </a:solidFill>
              </a:rPr>
              <a:t> </a:t>
            </a:r>
            <a:r>
              <a:rPr lang="de-DE" sz="2400" b="0" err="1">
                <a:solidFill>
                  <a:schemeClr val="dk1"/>
                </a:solidFill>
              </a:rPr>
              <a:t>produce</a:t>
            </a:r>
            <a:r>
              <a:rPr lang="de-DE" sz="2400" b="0">
                <a:solidFill>
                  <a:schemeClr val="dk1"/>
                </a:solidFill>
              </a:rPr>
              <a:t> </a:t>
            </a:r>
            <a:r>
              <a:rPr lang="de-DE" sz="2400" b="0" err="1">
                <a:solidFill>
                  <a:schemeClr val="dk1"/>
                </a:solidFill>
              </a:rPr>
              <a:t>more</a:t>
            </a:r>
            <a:r>
              <a:rPr lang="de-DE" sz="2400" b="0">
                <a:solidFill>
                  <a:schemeClr val="dk1"/>
                </a:solidFill>
              </a:rPr>
              <a:t> </a:t>
            </a:r>
            <a:r>
              <a:rPr lang="de-DE" sz="2400" b="0" err="1">
                <a:solidFill>
                  <a:schemeClr val="dk1"/>
                </a:solidFill>
              </a:rPr>
              <a:t>sustainable</a:t>
            </a:r>
            <a:r>
              <a:rPr lang="de-DE" sz="2400" b="0">
                <a:solidFill>
                  <a:schemeClr val="dk1"/>
                </a:solidFill>
              </a:rPr>
              <a:t> </a:t>
            </a:r>
            <a:r>
              <a:rPr lang="de-DE" sz="2400" b="0" err="1">
                <a:solidFill>
                  <a:schemeClr val="dk1"/>
                </a:solidFill>
              </a:rPr>
              <a:t>products</a:t>
            </a:r>
            <a:endParaRPr lang="de-DE" sz="2000" b="0">
              <a:solidFill>
                <a:schemeClr val="dk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B9F334-03F1-4F08-A53A-97FC9D25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608EA12-356C-4157-859B-85C8848EC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797" y="3327767"/>
            <a:ext cx="1314841" cy="1314841"/>
          </a:xfrm>
          <a:prstGeom prst="rect">
            <a:avLst/>
          </a:prstGeom>
        </p:spPr>
      </p:pic>
      <p:sp>
        <p:nvSpPr>
          <p:cNvPr id="74" name="Rechteck 73">
            <a:extLst>
              <a:ext uri="{FF2B5EF4-FFF2-40B4-BE49-F238E27FC236}">
                <a16:creationId xmlns:a16="http://schemas.microsoft.com/office/drawing/2014/main" id="{775BE809-AF39-4CDD-BA55-6729976E168E}"/>
              </a:ext>
            </a:extLst>
          </p:cNvPr>
          <p:cNvSpPr/>
          <p:nvPr/>
        </p:nvSpPr>
        <p:spPr>
          <a:xfrm>
            <a:off x="442913" y="2167027"/>
            <a:ext cx="3062287" cy="470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b="1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Fossil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574412-202E-43AF-90D9-D12D35D27515}"/>
              </a:ext>
            </a:extLst>
          </p:cNvPr>
          <p:cNvSpPr/>
          <p:nvPr/>
        </p:nvSpPr>
        <p:spPr>
          <a:xfrm>
            <a:off x="4219279" y="3558537"/>
            <a:ext cx="1729964" cy="430887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b="1" i="0" u="none" baseline="0">
                <a:latin typeface="Arial" panose="020B0604020202020204" pitchFamily="34" charset="0"/>
              </a:rPr>
              <a:t>Bio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DC3342E-817D-4305-BB3A-130BF0C0865D}"/>
              </a:ext>
            </a:extLst>
          </p:cNvPr>
          <p:cNvSpPr/>
          <p:nvPr/>
        </p:nvSpPr>
        <p:spPr>
          <a:xfrm>
            <a:off x="6822055" y="3558537"/>
            <a:ext cx="1729964" cy="430887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b="1" i="0" u="none" baseline="0">
                <a:latin typeface="Arial" panose="020B0604020202020204" pitchFamily="34" charset="0"/>
              </a:rPr>
              <a:t>Bio </a:t>
            </a:r>
            <a:r>
              <a:rPr lang="de-DE" sz="1600" b="1" i="0" u="none" baseline="0" err="1">
                <a:latin typeface="Arial" panose="020B0604020202020204" pitchFamily="34" charset="0"/>
              </a:rPr>
              <a:t>circular</a:t>
            </a:r>
            <a:endParaRPr lang="de-DE" sz="1600" b="1" i="0" u="none" baseline="0">
              <a:latin typeface="Arial" panose="020B0604020202020204" pitchFamily="34" charset="0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6791FDC2-B654-4518-865D-3512ACD1AE93}"/>
              </a:ext>
            </a:extLst>
          </p:cNvPr>
          <p:cNvSpPr/>
          <p:nvPr/>
        </p:nvSpPr>
        <p:spPr>
          <a:xfrm>
            <a:off x="9274226" y="3558537"/>
            <a:ext cx="1729964" cy="430887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b="1" i="0" u="none" baseline="0" err="1">
                <a:latin typeface="Arial" panose="020B0604020202020204" pitchFamily="34" charset="0"/>
              </a:rPr>
              <a:t>Circular</a:t>
            </a:r>
            <a:endParaRPr lang="de-DE" sz="1600" b="1" i="0" u="none" baseline="0">
              <a:latin typeface="Arial" panose="020B0604020202020204" pitchFamily="34" charset="0"/>
            </a:endParaRP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A77C7054-7D4C-4FCA-AB53-C23F1C8C3BA2}"/>
              </a:ext>
            </a:extLst>
          </p:cNvPr>
          <p:cNvGrpSpPr/>
          <p:nvPr/>
        </p:nvGrpSpPr>
        <p:grpSpPr>
          <a:xfrm>
            <a:off x="4747540" y="2752372"/>
            <a:ext cx="684213" cy="642298"/>
            <a:chOff x="7943433" y="5830428"/>
            <a:chExt cx="684213" cy="684213"/>
          </a:xfrm>
          <a:solidFill>
            <a:schemeClr val="accent2"/>
          </a:solidFill>
        </p:grpSpPr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63D6F405-64BF-4A82-BAF8-A96EE60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433" y="5830428"/>
              <a:ext cx="684213" cy="684213"/>
            </a:xfrm>
            <a:custGeom>
              <a:avLst/>
              <a:gdLst>
                <a:gd name="T0" fmla="*/ 1389 w 2586"/>
                <a:gd name="T1" fmla="*/ 4 h 2586"/>
                <a:gd name="T2" fmla="*/ 1576 w 2586"/>
                <a:gd name="T3" fmla="*/ 32 h 2586"/>
                <a:gd name="T4" fmla="*/ 1753 w 2586"/>
                <a:gd name="T5" fmla="*/ 85 h 2586"/>
                <a:gd name="T6" fmla="*/ 1919 w 2586"/>
                <a:gd name="T7" fmla="*/ 162 h 2586"/>
                <a:gd name="T8" fmla="*/ 2070 w 2586"/>
                <a:gd name="T9" fmla="*/ 261 h 2586"/>
                <a:gd name="T10" fmla="*/ 2207 w 2586"/>
                <a:gd name="T11" fmla="*/ 379 h 2586"/>
                <a:gd name="T12" fmla="*/ 2325 w 2586"/>
                <a:gd name="T13" fmla="*/ 516 h 2586"/>
                <a:gd name="T14" fmla="*/ 2424 w 2586"/>
                <a:gd name="T15" fmla="*/ 667 h 2586"/>
                <a:gd name="T16" fmla="*/ 2501 w 2586"/>
                <a:gd name="T17" fmla="*/ 833 h 2586"/>
                <a:gd name="T18" fmla="*/ 2554 w 2586"/>
                <a:gd name="T19" fmla="*/ 1010 h 2586"/>
                <a:gd name="T20" fmla="*/ 2582 w 2586"/>
                <a:gd name="T21" fmla="*/ 1197 h 2586"/>
                <a:gd name="T22" fmla="*/ 2582 w 2586"/>
                <a:gd name="T23" fmla="*/ 1390 h 2586"/>
                <a:gd name="T24" fmla="*/ 2554 w 2586"/>
                <a:gd name="T25" fmla="*/ 1577 h 2586"/>
                <a:gd name="T26" fmla="*/ 2501 w 2586"/>
                <a:gd name="T27" fmla="*/ 1754 h 2586"/>
                <a:gd name="T28" fmla="*/ 2424 w 2586"/>
                <a:gd name="T29" fmla="*/ 1920 h 2586"/>
                <a:gd name="T30" fmla="*/ 2325 w 2586"/>
                <a:gd name="T31" fmla="*/ 2071 h 2586"/>
                <a:gd name="T32" fmla="*/ 2207 w 2586"/>
                <a:gd name="T33" fmla="*/ 2208 h 2586"/>
                <a:gd name="T34" fmla="*/ 2070 w 2586"/>
                <a:gd name="T35" fmla="*/ 2326 h 2586"/>
                <a:gd name="T36" fmla="*/ 1919 w 2586"/>
                <a:gd name="T37" fmla="*/ 2425 h 2586"/>
                <a:gd name="T38" fmla="*/ 1753 w 2586"/>
                <a:gd name="T39" fmla="*/ 2502 h 2586"/>
                <a:gd name="T40" fmla="*/ 1576 w 2586"/>
                <a:gd name="T41" fmla="*/ 2555 h 2586"/>
                <a:gd name="T42" fmla="*/ 1389 w 2586"/>
                <a:gd name="T43" fmla="*/ 2583 h 2586"/>
                <a:gd name="T44" fmla="*/ 1196 w 2586"/>
                <a:gd name="T45" fmla="*/ 2583 h 2586"/>
                <a:gd name="T46" fmla="*/ 1009 w 2586"/>
                <a:gd name="T47" fmla="*/ 2555 h 2586"/>
                <a:gd name="T48" fmla="*/ 832 w 2586"/>
                <a:gd name="T49" fmla="*/ 2502 h 2586"/>
                <a:gd name="T50" fmla="*/ 666 w 2586"/>
                <a:gd name="T51" fmla="*/ 2425 h 2586"/>
                <a:gd name="T52" fmla="*/ 515 w 2586"/>
                <a:gd name="T53" fmla="*/ 2326 h 2586"/>
                <a:gd name="T54" fmla="*/ 378 w 2586"/>
                <a:gd name="T55" fmla="*/ 2208 h 2586"/>
                <a:gd name="T56" fmla="*/ 260 w 2586"/>
                <a:gd name="T57" fmla="*/ 2071 h 2586"/>
                <a:gd name="T58" fmla="*/ 161 w 2586"/>
                <a:gd name="T59" fmla="*/ 1920 h 2586"/>
                <a:gd name="T60" fmla="*/ 84 w 2586"/>
                <a:gd name="T61" fmla="*/ 1754 h 2586"/>
                <a:gd name="T62" fmla="*/ 31 w 2586"/>
                <a:gd name="T63" fmla="*/ 1577 h 2586"/>
                <a:gd name="T64" fmla="*/ 3 w 2586"/>
                <a:gd name="T65" fmla="*/ 1390 h 2586"/>
                <a:gd name="T66" fmla="*/ 3 w 2586"/>
                <a:gd name="T67" fmla="*/ 1197 h 2586"/>
                <a:gd name="T68" fmla="*/ 31 w 2586"/>
                <a:gd name="T69" fmla="*/ 1010 h 2586"/>
                <a:gd name="T70" fmla="*/ 84 w 2586"/>
                <a:gd name="T71" fmla="*/ 833 h 2586"/>
                <a:gd name="T72" fmla="*/ 161 w 2586"/>
                <a:gd name="T73" fmla="*/ 667 h 2586"/>
                <a:gd name="T74" fmla="*/ 260 w 2586"/>
                <a:gd name="T75" fmla="*/ 516 h 2586"/>
                <a:gd name="T76" fmla="*/ 378 w 2586"/>
                <a:gd name="T77" fmla="*/ 379 h 2586"/>
                <a:gd name="T78" fmla="*/ 515 w 2586"/>
                <a:gd name="T79" fmla="*/ 261 h 2586"/>
                <a:gd name="T80" fmla="*/ 666 w 2586"/>
                <a:gd name="T81" fmla="*/ 162 h 2586"/>
                <a:gd name="T82" fmla="*/ 832 w 2586"/>
                <a:gd name="T83" fmla="*/ 85 h 2586"/>
                <a:gd name="T84" fmla="*/ 1009 w 2586"/>
                <a:gd name="T85" fmla="*/ 32 h 2586"/>
                <a:gd name="T86" fmla="*/ 1196 w 2586"/>
                <a:gd name="T87" fmla="*/ 4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86" h="2586">
                  <a:moveTo>
                    <a:pt x="1293" y="0"/>
                  </a:moveTo>
                  <a:lnTo>
                    <a:pt x="1389" y="4"/>
                  </a:lnTo>
                  <a:lnTo>
                    <a:pt x="1484" y="15"/>
                  </a:lnTo>
                  <a:lnTo>
                    <a:pt x="1576" y="32"/>
                  </a:lnTo>
                  <a:lnTo>
                    <a:pt x="1667" y="55"/>
                  </a:lnTo>
                  <a:lnTo>
                    <a:pt x="1753" y="85"/>
                  </a:lnTo>
                  <a:lnTo>
                    <a:pt x="1838" y="121"/>
                  </a:lnTo>
                  <a:lnTo>
                    <a:pt x="1919" y="162"/>
                  </a:lnTo>
                  <a:lnTo>
                    <a:pt x="1997" y="208"/>
                  </a:lnTo>
                  <a:lnTo>
                    <a:pt x="2070" y="261"/>
                  </a:lnTo>
                  <a:lnTo>
                    <a:pt x="2141" y="317"/>
                  </a:lnTo>
                  <a:lnTo>
                    <a:pt x="2207" y="379"/>
                  </a:lnTo>
                  <a:lnTo>
                    <a:pt x="2269" y="445"/>
                  </a:lnTo>
                  <a:lnTo>
                    <a:pt x="2325" y="516"/>
                  </a:lnTo>
                  <a:lnTo>
                    <a:pt x="2378" y="589"/>
                  </a:lnTo>
                  <a:lnTo>
                    <a:pt x="2424" y="667"/>
                  </a:lnTo>
                  <a:lnTo>
                    <a:pt x="2465" y="748"/>
                  </a:lnTo>
                  <a:lnTo>
                    <a:pt x="2501" y="833"/>
                  </a:lnTo>
                  <a:lnTo>
                    <a:pt x="2531" y="919"/>
                  </a:lnTo>
                  <a:lnTo>
                    <a:pt x="2554" y="1010"/>
                  </a:lnTo>
                  <a:lnTo>
                    <a:pt x="2571" y="1102"/>
                  </a:lnTo>
                  <a:lnTo>
                    <a:pt x="2582" y="1197"/>
                  </a:lnTo>
                  <a:lnTo>
                    <a:pt x="2586" y="1293"/>
                  </a:lnTo>
                  <a:lnTo>
                    <a:pt x="2582" y="1390"/>
                  </a:lnTo>
                  <a:lnTo>
                    <a:pt x="2571" y="1485"/>
                  </a:lnTo>
                  <a:lnTo>
                    <a:pt x="2554" y="1577"/>
                  </a:lnTo>
                  <a:lnTo>
                    <a:pt x="2531" y="1667"/>
                  </a:lnTo>
                  <a:lnTo>
                    <a:pt x="2501" y="1754"/>
                  </a:lnTo>
                  <a:lnTo>
                    <a:pt x="2465" y="1839"/>
                  </a:lnTo>
                  <a:lnTo>
                    <a:pt x="2424" y="1920"/>
                  </a:lnTo>
                  <a:lnTo>
                    <a:pt x="2378" y="1998"/>
                  </a:lnTo>
                  <a:lnTo>
                    <a:pt x="2325" y="2071"/>
                  </a:lnTo>
                  <a:lnTo>
                    <a:pt x="2269" y="2141"/>
                  </a:lnTo>
                  <a:lnTo>
                    <a:pt x="2207" y="2208"/>
                  </a:lnTo>
                  <a:lnTo>
                    <a:pt x="2141" y="2269"/>
                  </a:lnTo>
                  <a:lnTo>
                    <a:pt x="2070" y="2326"/>
                  </a:lnTo>
                  <a:lnTo>
                    <a:pt x="1997" y="2378"/>
                  </a:lnTo>
                  <a:lnTo>
                    <a:pt x="1919" y="2425"/>
                  </a:lnTo>
                  <a:lnTo>
                    <a:pt x="1838" y="2466"/>
                  </a:lnTo>
                  <a:lnTo>
                    <a:pt x="1753" y="2502"/>
                  </a:lnTo>
                  <a:lnTo>
                    <a:pt x="1667" y="2532"/>
                  </a:lnTo>
                  <a:lnTo>
                    <a:pt x="1576" y="2555"/>
                  </a:lnTo>
                  <a:lnTo>
                    <a:pt x="1484" y="2572"/>
                  </a:lnTo>
                  <a:lnTo>
                    <a:pt x="1389" y="2583"/>
                  </a:lnTo>
                  <a:lnTo>
                    <a:pt x="1293" y="2586"/>
                  </a:lnTo>
                  <a:lnTo>
                    <a:pt x="1196" y="2583"/>
                  </a:lnTo>
                  <a:lnTo>
                    <a:pt x="1101" y="2572"/>
                  </a:lnTo>
                  <a:lnTo>
                    <a:pt x="1009" y="2555"/>
                  </a:lnTo>
                  <a:lnTo>
                    <a:pt x="919" y="2532"/>
                  </a:lnTo>
                  <a:lnTo>
                    <a:pt x="832" y="2502"/>
                  </a:lnTo>
                  <a:lnTo>
                    <a:pt x="747" y="2466"/>
                  </a:lnTo>
                  <a:lnTo>
                    <a:pt x="666" y="2425"/>
                  </a:lnTo>
                  <a:lnTo>
                    <a:pt x="588" y="2378"/>
                  </a:lnTo>
                  <a:lnTo>
                    <a:pt x="515" y="2326"/>
                  </a:lnTo>
                  <a:lnTo>
                    <a:pt x="445" y="2269"/>
                  </a:lnTo>
                  <a:lnTo>
                    <a:pt x="378" y="2208"/>
                  </a:lnTo>
                  <a:lnTo>
                    <a:pt x="317" y="2141"/>
                  </a:lnTo>
                  <a:lnTo>
                    <a:pt x="260" y="2071"/>
                  </a:lnTo>
                  <a:lnTo>
                    <a:pt x="208" y="1998"/>
                  </a:lnTo>
                  <a:lnTo>
                    <a:pt x="161" y="1920"/>
                  </a:lnTo>
                  <a:lnTo>
                    <a:pt x="120" y="1839"/>
                  </a:lnTo>
                  <a:lnTo>
                    <a:pt x="84" y="1754"/>
                  </a:lnTo>
                  <a:lnTo>
                    <a:pt x="54" y="1667"/>
                  </a:lnTo>
                  <a:lnTo>
                    <a:pt x="31" y="1577"/>
                  </a:lnTo>
                  <a:lnTo>
                    <a:pt x="14" y="1485"/>
                  </a:lnTo>
                  <a:lnTo>
                    <a:pt x="3" y="1390"/>
                  </a:lnTo>
                  <a:lnTo>
                    <a:pt x="0" y="1293"/>
                  </a:lnTo>
                  <a:lnTo>
                    <a:pt x="3" y="1197"/>
                  </a:lnTo>
                  <a:lnTo>
                    <a:pt x="14" y="1102"/>
                  </a:lnTo>
                  <a:lnTo>
                    <a:pt x="31" y="1010"/>
                  </a:lnTo>
                  <a:lnTo>
                    <a:pt x="54" y="919"/>
                  </a:lnTo>
                  <a:lnTo>
                    <a:pt x="84" y="833"/>
                  </a:lnTo>
                  <a:lnTo>
                    <a:pt x="120" y="748"/>
                  </a:lnTo>
                  <a:lnTo>
                    <a:pt x="161" y="667"/>
                  </a:lnTo>
                  <a:lnTo>
                    <a:pt x="208" y="589"/>
                  </a:lnTo>
                  <a:lnTo>
                    <a:pt x="260" y="516"/>
                  </a:lnTo>
                  <a:lnTo>
                    <a:pt x="317" y="445"/>
                  </a:lnTo>
                  <a:lnTo>
                    <a:pt x="378" y="379"/>
                  </a:lnTo>
                  <a:lnTo>
                    <a:pt x="445" y="317"/>
                  </a:lnTo>
                  <a:lnTo>
                    <a:pt x="515" y="261"/>
                  </a:lnTo>
                  <a:lnTo>
                    <a:pt x="588" y="208"/>
                  </a:lnTo>
                  <a:lnTo>
                    <a:pt x="666" y="162"/>
                  </a:lnTo>
                  <a:lnTo>
                    <a:pt x="747" y="121"/>
                  </a:lnTo>
                  <a:lnTo>
                    <a:pt x="832" y="85"/>
                  </a:lnTo>
                  <a:lnTo>
                    <a:pt x="919" y="55"/>
                  </a:lnTo>
                  <a:lnTo>
                    <a:pt x="1009" y="32"/>
                  </a:lnTo>
                  <a:lnTo>
                    <a:pt x="1101" y="15"/>
                  </a:lnTo>
                  <a:lnTo>
                    <a:pt x="1196" y="4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8C593321-0686-41C8-8708-5C25CD027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246" y="5936790"/>
              <a:ext cx="320675" cy="471488"/>
            </a:xfrm>
            <a:custGeom>
              <a:avLst/>
              <a:gdLst>
                <a:gd name="T0" fmla="*/ 534 w 1213"/>
                <a:gd name="T1" fmla="*/ 2 h 1780"/>
                <a:gd name="T2" fmla="*/ 609 w 1213"/>
                <a:gd name="T3" fmla="*/ 18 h 1780"/>
                <a:gd name="T4" fmla="*/ 678 w 1213"/>
                <a:gd name="T5" fmla="*/ 49 h 1780"/>
                <a:gd name="T6" fmla="*/ 738 w 1213"/>
                <a:gd name="T7" fmla="*/ 95 h 1780"/>
                <a:gd name="T8" fmla="*/ 786 w 1213"/>
                <a:gd name="T9" fmla="*/ 157 h 1780"/>
                <a:gd name="T10" fmla="*/ 819 w 1213"/>
                <a:gd name="T11" fmla="*/ 235 h 1780"/>
                <a:gd name="T12" fmla="*/ 860 w 1213"/>
                <a:gd name="T13" fmla="*/ 278 h 1780"/>
                <a:gd name="T14" fmla="*/ 939 w 1213"/>
                <a:gd name="T15" fmla="*/ 288 h 1780"/>
                <a:gd name="T16" fmla="*/ 1011 w 1213"/>
                <a:gd name="T17" fmla="*/ 317 h 1780"/>
                <a:gd name="T18" fmla="*/ 1073 w 1213"/>
                <a:gd name="T19" fmla="*/ 364 h 1780"/>
                <a:gd name="T20" fmla="*/ 1120 w 1213"/>
                <a:gd name="T21" fmla="*/ 423 h 1780"/>
                <a:gd name="T22" fmla="*/ 1152 w 1213"/>
                <a:gd name="T23" fmla="*/ 495 h 1780"/>
                <a:gd name="T24" fmla="*/ 1163 w 1213"/>
                <a:gd name="T25" fmla="*/ 576 h 1780"/>
                <a:gd name="T26" fmla="*/ 1155 w 1213"/>
                <a:gd name="T27" fmla="*/ 651 h 1780"/>
                <a:gd name="T28" fmla="*/ 1132 w 1213"/>
                <a:gd name="T29" fmla="*/ 720 h 1780"/>
                <a:gd name="T30" fmla="*/ 1175 w 1213"/>
                <a:gd name="T31" fmla="*/ 789 h 1780"/>
                <a:gd name="T32" fmla="*/ 1203 w 1213"/>
                <a:gd name="T33" fmla="*/ 867 h 1780"/>
                <a:gd name="T34" fmla="*/ 1213 w 1213"/>
                <a:gd name="T35" fmla="*/ 953 h 1780"/>
                <a:gd name="T36" fmla="*/ 1199 w 1213"/>
                <a:gd name="T37" fmla="*/ 1052 h 1780"/>
                <a:gd name="T38" fmla="*/ 1162 w 1213"/>
                <a:gd name="T39" fmla="*/ 1141 h 1780"/>
                <a:gd name="T40" fmla="*/ 1104 w 1213"/>
                <a:gd name="T41" fmla="*/ 1216 h 1780"/>
                <a:gd name="T42" fmla="*/ 1028 w 1213"/>
                <a:gd name="T43" fmla="*/ 1274 h 1780"/>
                <a:gd name="T44" fmla="*/ 939 w 1213"/>
                <a:gd name="T45" fmla="*/ 1312 h 1780"/>
                <a:gd name="T46" fmla="*/ 839 w 1213"/>
                <a:gd name="T47" fmla="*/ 1326 h 1780"/>
                <a:gd name="T48" fmla="*/ 754 w 1213"/>
                <a:gd name="T49" fmla="*/ 1316 h 1780"/>
                <a:gd name="T50" fmla="*/ 714 w 1213"/>
                <a:gd name="T51" fmla="*/ 1780 h 1780"/>
                <a:gd name="T52" fmla="*/ 498 w 1213"/>
                <a:gd name="T53" fmla="*/ 1309 h 1780"/>
                <a:gd name="T54" fmla="*/ 418 w 1213"/>
                <a:gd name="T55" fmla="*/ 1327 h 1780"/>
                <a:gd name="T56" fmla="*/ 325 w 1213"/>
                <a:gd name="T57" fmla="*/ 1326 h 1780"/>
                <a:gd name="T58" fmla="*/ 229 w 1213"/>
                <a:gd name="T59" fmla="*/ 1300 h 1780"/>
                <a:gd name="T60" fmla="*/ 146 w 1213"/>
                <a:gd name="T61" fmla="*/ 1251 h 1780"/>
                <a:gd name="T62" fmla="*/ 78 w 1213"/>
                <a:gd name="T63" fmla="*/ 1183 h 1780"/>
                <a:gd name="T64" fmla="*/ 29 w 1213"/>
                <a:gd name="T65" fmla="*/ 1100 h 1780"/>
                <a:gd name="T66" fmla="*/ 3 w 1213"/>
                <a:gd name="T67" fmla="*/ 1004 h 1780"/>
                <a:gd name="T68" fmla="*/ 3 w 1213"/>
                <a:gd name="T69" fmla="*/ 903 h 1780"/>
                <a:gd name="T70" fmla="*/ 28 w 1213"/>
                <a:gd name="T71" fmla="*/ 808 h 1780"/>
                <a:gd name="T72" fmla="*/ 76 w 1213"/>
                <a:gd name="T73" fmla="*/ 726 h 1780"/>
                <a:gd name="T74" fmla="*/ 141 w 1213"/>
                <a:gd name="T75" fmla="*/ 658 h 1780"/>
                <a:gd name="T76" fmla="*/ 152 w 1213"/>
                <a:gd name="T77" fmla="*/ 590 h 1780"/>
                <a:gd name="T78" fmla="*/ 115 w 1213"/>
                <a:gd name="T79" fmla="*/ 498 h 1780"/>
                <a:gd name="T80" fmla="*/ 101 w 1213"/>
                <a:gd name="T81" fmla="*/ 394 h 1780"/>
                <a:gd name="T82" fmla="*/ 112 w 1213"/>
                <a:gd name="T83" fmla="*/ 297 h 1780"/>
                <a:gd name="T84" fmla="*/ 147 w 1213"/>
                <a:gd name="T85" fmla="*/ 209 h 1780"/>
                <a:gd name="T86" fmla="*/ 200 w 1213"/>
                <a:gd name="T87" fmla="*/ 133 h 1780"/>
                <a:gd name="T88" fmla="*/ 269 w 1213"/>
                <a:gd name="T89" fmla="*/ 71 h 1780"/>
                <a:gd name="T90" fmla="*/ 353 w 1213"/>
                <a:gd name="T91" fmla="*/ 27 h 1780"/>
                <a:gd name="T92" fmla="*/ 445 w 1213"/>
                <a:gd name="T93" fmla="*/ 4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3" h="1780">
                  <a:moveTo>
                    <a:pt x="494" y="0"/>
                  </a:moveTo>
                  <a:lnTo>
                    <a:pt x="534" y="2"/>
                  </a:lnTo>
                  <a:lnTo>
                    <a:pt x="572" y="8"/>
                  </a:lnTo>
                  <a:lnTo>
                    <a:pt x="609" y="18"/>
                  </a:lnTo>
                  <a:lnTo>
                    <a:pt x="644" y="31"/>
                  </a:lnTo>
                  <a:lnTo>
                    <a:pt x="678" y="49"/>
                  </a:lnTo>
                  <a:lnTo>
                    <a:pt x="709" y="70"/>
                  </a:lnTo>
                  <a:lnTo>
                    <a:pt x="738" y="95"/>
                  </a:lnTo>
                  <a:lnTo>
                    <a:pt x="763" y="124"/>
                  </a:lnTo>
                  <a:lnTo>
                    <a:pt x="786" y="157"/>
                  </a:lnTo>
                  <a:lnTo>
                    <a:pt x="804" y="194"/>
                  </a:lnTo>
                  <a:lnTo>
                    <a:pt x="819" y="235"/>
                  </a:lnTo>
                  <a:lnTo>
                    <a:pt x="829" y="280"/>
                  </a:lnTo>
                  <a:lnTo>
                    <a:pt x="860" y="278"/>
                  </a:lnTo>
                  <a:lnTo>
                    <a:pt x="900" y="281"/>
                  </a:lnTo>
                  <a:lnTo>
                    <a:pt x="939" y="288"/>
                  </a:lnTo>
                  <a:lnTo>
                    <a:pt x="977" y="301"/>
                  </a:lnTo>
                  <a:lnTo>
                    <a:pt x="1011" y="317"/>
                  </a:lnTo>
                  <a:lnTo>
                    <a:pt x="1044" y="339"/>
                  </a:lnTo>
                  <a:lnTo>
                    <a:pt x="1073" y="364"/>
                  </a:lnTo>
                  <a:lnTo>
                    <a:pt x="1099" y="392"/>
                  </a:lnTo>
                  <a:lnTo>
                    <a:pt x="1120" y="423"/>
                  </a:lnTo>
                  <a:lnTo>
                    <a:pt x="1138" y="458"/>
                  </a:lnTo>
                  <a:lnTo>
                    <a:pt x="1152" y="495"/>
                  </a:lnTo>
                  <a:lnTo>
                    <a:pt x="1161" y="534"/>
                  </a:lnTo>
                  <a:lnTo>
                    <a:pt x="1163" y="576"/>
                  </a:lnTo>
                  <a:lnTo>
                    <a:pt x="1161" y="614"/>
                  </a:lnTo>
                  <a:lnTo>
                    <a:pt x="1155" y="651"/>
                  </a:lnTo>
                  <a:lnTo>
                    <a:pt x="1145" y="687"/>
                  </a:lnTo>
                  <a:lnTo>
                    <a:pt x="1132" y="720"/>
                  </a:lnTo>
                  <a:lnTo>
                    <a:pt x="1155" y="754"/>
                  </a:lnTo>
                  <a:lnTo>
                    <a:pt x="1175" y="789"/>
                  </a:lnTo>
                  <a:lnTo>
                    <a:pt x="1191" y="827"/>
                  </a:lnTo>
                  <a:lnTo>
                    <a:pt x="1203" y="867"/>
                  </a:lnTo>
                  <a:lnTo>
                    <a:pt x="1210" y="909"/>
                  </a:lnTo>
                  <a:lnTo>
                    <a:pt x="1213" y="953"/>
                  </a:lnTo>
                  <a:lnTo>
                    <a:pt x="1210" y="1003"/>
                  </a:lnTo>
                  <a:lnTo>
                    <a:pt x="1199" y="1052"/>
                  </a:lnTo>
                  <a:lnTo>
                    <a:pt x="1183" y="1097"/>
                  </a:lnTo>
                  <a:lnTo>
                    <a:pt x="1162" y="1141"/>
                  </a:lnTo>
                  <a:lnTo>
                    <a:pt x="1135" y="1181"/>
                  </a:lnTo>
                  <a:lnTo>
                    <a:pt x="1104" y="1216"/>
                  </a:lnTo>
                  <a:lnTo>
                    <a:pt x="1067" y="1248"/>
                  </a:lnTo>
                  <a:lnTo>
                    <a:pt x="1028" y="1274"/>
                  </a:lnTo>
                  <a:lnTo>
                    <a:pt x="985" y="1297"/>
                  </a:lnTo>
                  <a:lnTo>
                    <a:pt x="939" y="1312"/>
                  </a:lnTo>
                  <a:lnTo>
                    <a:pt x="890" y="1322"/>
                  </a:lnTo>
                  <a:lnTo>
                    <a:pt x="839" y="1326"/>
                  </a:lnTo>
                  <a:lnTo>
                    <a:pt x="796" y="1323"/>
                  </a:lnTo>
                  <a:lnTo>
                    <a:pt x="754" y="1316"/>
                  </a:lnTo>
                  <a:lnTo>
                    <a:pt x="714" y="1304"/>
                  </a:lnTo>
                  <a:lnTo>
                    <a:pt x="714" y="1780"/>
                  </a:lnTo>
                  <a:lnTo>
                    <a:pt x="498" y="1780"/>
                  </a:lnTo>
                  <a:lnTo>
                    <a:pt x="498" y="1309"/>
                  </a:lnTo>
                  <a:lnTo>
                    <a:pt x="460" y="1320"/>
                  </a:lnTo>
                  <a:lnTo>
                    <a:pt x="418" y="1327"/>
                  </a:lnTo>
                  <a:lnTo>
                    <a:pt x="376" y="1330"/>
                  </a:lnTo>
                  <a:lnTo>
                    <a:pt x="325" y="1326"/>
                  </a:lnTo>
                  <a:lnTo>
                    <a:pt x="276" y="1316"/>
                  </a:lnTo>
                  <a:lnTo>
                    <a:pt x="229" y="1300"/>
                  </a:lnTo>
                  <a:lnTo>
                    <a:pt x="186" y="1278"/>
                  </a:lnTo>
                  <a:lnTo>
                    <a:pt x="146" y="1251"/>
                  </a:lnTo>
                  <a:lnTo>
                    <a:pt x="110" y="1219"/>
                  </a:lnTo>
                  <a:lnTo>
                    <a:pt x="78" y="1183"/>
                  </a:lnTo>
                  <a:lnTo>
                    <a:pt x="51" y="1143"/>
                  </a:lnTo>
                  <a:lnTo>
                    <a:pt x="29" y="1100"/>
                  </a:lnTo>
                  <a:lnTo>
                    <a:pt x="13" y="1053"/>
                  </a:lnTo>
                  <a:lnTo>
                    <a:pt x="3" y="1004"/>
                  </a:lnTo>
                  <a:lnTo>
                    <a:pt x="0" y="953"/>
                  </a:lnTo>
                  <a:lnTo>
                    <a:pt x="3" y="903"/>
                  </a:lnTo>
                  <a:lnTo>
                    <a:pt x="12" y="855"/>
                  </a:lnTo>
                  <a:lnTo>
                    <a:pt x="28" y="808"/>
                  </a:lnTo>
                  <a:lnTo>
                    <a:pt x="49" y="766"/>
                  </a:lnTo>
                  <a:lnTo>
                    <a:pt x="76" y="726"/>
                  </a:lnTo>
                  <a:lnTo>
                    <a:pt x="106" y="690"/>
                  </a:lnTo>
                  <a:lnTo>
                    <a:pt x="141" y="658"/>
                  </a:lnTo>
                  <a:lnTo>
                    <a:pt x="179" y="631"/>
                  </a:lnTo>
                  <a:lnTo>
                    <a:pt x="152" y="590"/>
                  </a:lnTo>
                  <a:lnTo>
                    <a:pt x="130" y="546"/>
                  </a:lnTo>
                  <a:lnTo>
                    <a:pt x="115" y="498"/>
                  </a:lnTo>
                  <a:lnTo>
                    <a:pt x="105" y="446"/>
                  </a:lnTo>
                  <a:lnTo>
                    <a:pt x="101" y="394"/>
                  </a:lnTo>
                  <a:lnTo>
                    <a:pt x="103" y="345"/>
                  </a:lnTo>
                  <a:lnTo>
                    <a:pt x="112" y="297"/>
                  </a:lnTo>
                  <a:lnTo>
                    <a:pt x="127" y="252"/>
                  </a:lnTo>
                  <a:lnTo>
                    <a:pt x="147" y="209"/>
                  </a:lnTo>
                  <a:lnTo>
                    <a:pt x="171" y="169"/>
                  </a:lnTo>
                  <a:lnTo>
                    <a:pt x="200" y="133"/>
                  </a:lnTo>
                  <a:lnTo>
                    <a:pt x="233" y="100"/>
                  </a:lnTo>
                  <a:lnTo>
                    <a:pt x="269" y="71"/>
                  </a:lnTo>
                  <a:lnTo>
                    <a:pt x="309" y="47"/>
                  </a:lnTo>
                  <a:lnTo>
                    <a:pt x="353" y="27"/>
                  </a:lnTo>
                  <a:lnTo>
                    <a:pt x="397" y="13"/>
                  </a:lnTo>
                  <a:lnTo>
                    <a:pt x="445" y="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E83667C4-04BC-46C4-8BB1-62E99F0B2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908" y="5970128"/>
              <a:ext cx="169863" cy="365125"/>
            </a:xfrm>
            <a:custGeom>
              <a:avLst/>
              <a:gdLst>
                <a:gd name="T0" fmla="*/ 425 w 643"/>
                <a:gd name="T1" fmla="*/ 3 h 1381"/>
                <a:gd name="T2" fmla="*/ 500 w 643"/>
                <a:gd name="T3" fmla="*/ 23 h 1381"/>
                <a:gd name="T4" fmla="*/ 567 w 643"/>
                <a:gd name="T5" fmla="*/ 61 h 1381"/>
                <a:gd name="T6" fmla="*/ 622 w 643"/>
                <a:gd name="T7" fmla="*/ 115 h 1381"/>
                <a:gd name="T8" fmla="*/ 599 w 643"/>
                <a:gd name="T9" fmla="*/ 216 h 1381"/>
                <a:gd name="T10" fmla="*/ 600 w 643"/>
                <a:gd name="T11" fmla="*/ 324 h 1381"/>
                <a:gd name="T12" fmla="*/ 623 w 643"/>
                <a:gd name="T13" fmla="*/ 429 h 1381"/>
                <a:gd name="T14" fmla="*/ 609 w 643"/>
                <a:gd name="T15" fmla="*/ 515 h 1381"/>
                <a:gd name="T16" fmla="*/ 555 w 643"/>
                <a:gd name="T17" fmla="*/ 594 h 1381"/>
                <a:gd name="T18" fmla="*/ 518 w 643"/>
                <a:gd name="T19" fmla="*/ 682 h 1381"/>
                <a:gd name="T20" fmla="*/ 498 w 643"/>
                <a:gd name="T21" fmla="*/ 778 h 1381"/>
                <a:gd name="T22" fmla="*/ 498 w 643"/>
                <a:gd name="T23" fmla="*/ 877 h 1381"/>
                <a:gd name="T24" fmla="*/ 518 w 643"/>
                <a:gd name="T25" fmla="*/ 971 h 1381"/>
                <a:gd name="T26" fmla="*/ 555 w 643"/>
                <a:gd name="T27" fmla="*/ 1059 h 1381"/>
                <a:gd name="T28" fmla="*/ 387 w 643"/>
                <a:gd name="T29" fmla="*/ 1381 h 1381"/>
                <a:gd name="T30" fmla="*/ 357 w 643"/>
                <a:gd name="T31" fmla="*/ 1025 h 1381"/>
                <a:gd name="T32" fmla="*/ 292 w 643"/>
                <a:gd name="T33" fmla="*/ 1031 h 1381"/>
                <a:gd name="T34" fmla="*/ 208 w 643"/>
                <a:gd name="T35" fmla="*/ 1019 h 1381"/>
                <a:gd name="T36" fmla="*/ 133 w 643"/>
                <a:gd name="T37" fmla="*/ 985 h 1381"/>
                <a:gd name="T38" fmla="*/ 72 w 643"/>
                <a:gd name="T39" fmla="*/ 931 h 1381"/>
                <a:gd name="T40" fmla="*/ 27 w 643"/>
                <a:gd name="T41" fmla="*/ 862 h 1381"/>
                <a:gd name="T42" fmla="*/ 3 w 643"/>
                <a:gd name="T43" fmla="*/ 782 h 1381"/>
                <a:gd name="T44" fmla="*/ 3 w 643"/>
                <a:gd name="T45" fmla="*/ 695 h 1381"/>
                <a:gd name="T46" fmla="*/ 28 w 643"/>
                <a:gd name="T47" fmla="*/ 613 h 1381"/>
                <a:gd name="T48" fmla="*/ 75 w 643"/>
                <a:gd name="T49" fmla="*/ 543 h 1381"/>
                <a:gd name="T50" fmla="*/ 140 w 643"/>
                <a:gd name="T51" fmla="*/ 489 h 1381"/>
                <a:gd name="T52" fmla="*/ 101 w 643"/>
                <a:gd name="T53" fmla="*/ 423 h 1381"/>
                <a:gd name="T54" fmla="*/ 81 w 643"/>
                <a:gd name="T55" fmla="*/ 347 h 1381"/>
                <a:gd name="T56" fmla="*/ 82 w 643"/>
                <a:gd name="T57" fmla="*/ 261 h 1381"/>
                <a:gd name="T58" fmla="*/ 106 w 643"/>
                <a:gd name="T59" fmla="*/ 177 h 1381"/>
                <a:gd name="T60" fmla="*/ 153 w 643"/>
                <a:gd name="T61" fmla="*/ 106 h 1381"/>
                <a:gd name="T62" fmla="*/ 218 w 643"/>
                <a:gd name="T63" fmla="*/ 50 h 1381"/>
                <a:gd name="T64" fmla="*/ 296 w 643"/>
                <a:gd name="T65" fmla="*/ 13 h 1381"/>
                <a:gd name="T66" fmla="*/ 383 w 643"/>
                <a:gd name="T67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3" h="1381">
                  <a:moveTo>
                    <a:pt x="383" y="0"/>
                  </a:moveTo>
                  <a:lnTo>
                    <a:pt x="425" y="3"/>
                  </a:lnTo>
                  <a:lnTo>
                    <a:pt x="464" y="11"/>
                  </a:lnTo>
                  <a:lnTo>
                    <a:pt x="500" y="23"/>
                  </a:lnTo>
                  <a:lnTo>
                    <a:pt x="535" y="40"/>
                  </a:lnTo>
                  <a:lnTo>
                    <a:pt x="567" y="61"/>
                  </a:lnTo>
                  <a:lnTo>
                    <a:pt x="596" y="87"/>
                  </a:lnTo>
                  <a:lnTo>
                    <a:pt x="622" y="115"/>
                  </a:lnTo>
                  <a:lnTo>
                    <a:pt x="608" y="165"/>
                  </a:lnTo>
                  <a:lnTo>
                    <a:pt x="599" y="216"/>
                  </a:lnTo>
                  <a:lnTo>
                    <a:pt x="597" y="269"/>
                  </a:lnTo>
                  <a:lnTo>
                    <a:pt x="600" y="324"/>
                  </a:lnTo>
                  <a:lnTo>
                    <a:pt x="608" y="377"/>
                  </a:lnTo>
                  <a:lnTo>
                    <a:pt x="623" y="429"/>
                  </a:lnTo>
                  <a:lnTo>
                    <a:pt x="643" y="479"/>
                  </a:lnTo>
                  <a:lnTo>
                    <a:pt x="609" y="515"/>
                  </a:lnTo>
                  <a:lnTo>
                    <a:pt x="580" y="553"/>
                  </a:lnTo>
                  <a:lnTo>
                    <a:pt x="555" y="594"/>
                  </a:lnTo>
                  <a:lnTo>
                    <a:pt x="534" y="637"/>
                  </a:lnTo>
                  <a:lnTo>
                    <a:pt x="518" y="682"/>
                  </a:lnTo>
                  <a:lnTo>
                    <a:pt x="506" y="730"/>
                  </a:lnTo>
                  <a:lnTo>
                    <a:pt x="498" y="778"/>
                  </a:lnTo>
                  <a:lnTo>
                    <a:pt x="496" y="828"/>
                  </a:lnTo>
                  <a:lnTo>
                    <a:pt x="498" y="877"/>
                  </a:lnTo>
                  <a:lnTo>
                    <a:pt x="506" y="926"/>
                  </a:lnTo>
                  <a:lnTo>
                    <a:pt x="518" y="971"/>
                  </a:lnTo>
                  <a:lnTo>
                    <a:pt x="534" y="1016"/>
                  </a:lnTo>
                  <a:lnTo>
                    <a:pt x="555" y="1059"/>
                  </a:lnTo>
                  <a:lnTo>
                    <a:pt x="555" y="1381"/>
                  </a:lnTo>
                  <a:lnTo>
                    <a:pt x="387" y="1381"/>
                  </a:lnTo>
                  <a:lnTo>
                    <a:pt x="387" y="1016"/>
                  </a:lnTo>
                  <a:lnTo>
                    <a:pt x="357" y="1025"/>
                  </a:lnTo>
                  <a:lnTo>
                    <a:pt x="324" y="1030"/>
                  </a:lnTo>
                  <a:lnTo>
                    <a:pt x="292" y="1031"/>
                  </a:lnTo>
                  <a:lnTo>
                    <a:pt x="249" y="1029"/>
                  </a:lnTo>
                  <a:lnTo>
                    <a:pt x="208" y="1019"/>
                  </a:lnTo>
                  <a:lnTo>
                    <a:pt x="169" y="1005"/>
                  </a:lnTo>
                  <a:lnTo>
                    <a:pt x="133" y="985"/>
                  </a:lnTo>
                  <a:lnTo>
                    <a:pt x="101" y="960"/>
                  </a:lnTo>
                  <a:lnTo>
                    <a:pt x="72" y="931"/>
                  </a:lnTo>
                  <a:lnTo>
                    <a:pt x="47" y="899"/>
                  </a:lnTo>
                  <a:lnTo>
                    <a:pt x="27" y="862"/>
                  </a:lnTo>
                  <a:lnTo>
                    <a:pt x="12" y="824"/>
                  </a:lnTo>
                  <a:lnTo>
                    <a:pt x="3" y="782"/>
                  </a:lnTo>
                  <a:lnTo>
                    <a:pt x="0" y="740"/>
                  </a:lnTo>
                  <a:lnTo>
                    <a:pt x="3" y="695"/>
                  </a:lnTo>
                  <a:lnTo>
                    <a:pt x="13" y="653"/>
                  </a:lnTo>
                  <a:lnTo>
                    <a:pt x="28" y="613"/>
                  </a:lnTo>
                  <a:lnTo>
                    <a:pt x="50" y="576"/>
                  </a:lnTo>
                  <a:lnTo>
                    <a:pt x="75" y="543"/>
                  </a:lnTo>
                  <a:lnTo>
                    <a:pt x="105" y="514"/>
                  </a:lnTo>
                  <a:lnTo>
                    <a:pt x="140" y="489"/>
                  </a:lnTo>
                  <a:lnTo>
                    <a:pt x="119" y="457"/>
                  </a:lnTo>
                  <a:lnTo>
                    <a:pt x="101" y="423"/>
                  </a:lnTo>
                  <a:lnTo>
                    <a:pt x="89" y="386"/>
                  </a:lnTo>
                  <a:lnTo>
                    <a:pt x="81" y="347"/>
                  </a:lnTo>
                  <a:lnTo>
                    <a:pt x="79" y="306"/>
                  </a:lnTo>
                  <a:lnTo>
                    <a:pt x="82" y="261"/>
                  </a:lnTo>
                  <a:lnTo>
                    <a:pt x="91" y="218"/>
                  </a:lnTo>
                  <a:lnTo>
                    <a:pt x="106" y="177"/>
                  </a:lnTo>
                  <a:lnTo>
                    <a:pt x="128" y="140"/>
                  </a:lnTo>
                  <a:lnTo>
                    <a:pt x="153" y="106"/>
                  </a:lnTo>
                  <a:lnTo>
                    <a:pt x="183" y="76"/>
                  </a:lnTo>
                  <a:lnTo>
                    <a:pt x="218" y="50"/>
                  </a:lnTo>
                  <a:lnTo>
                    <a:pt x="255" y="29"/>
                  </a:lnTo>
                  <a:lnTo>
                    <a:pt x="296" y="13"/>
                  </a:lnTo>
                  <a:lnTo>
                    <a:pt x="339" y="3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21">
            <a:extLst>
              <a:ext uri="{FF2B5EF4-FFF2-40B4-BE49-F238E27FC236}">
                <a16:creationId xmlns:a16="http://schemas.microsoft.com/office/drawing/2014/main" id="{B11A023E-A16F-443E-8512-85FB6982FF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42017" y="2752371"/>
            <a:ext cx="687600" cy="687600"/>
            <a:chOff x="3433" y="424"/>
            <a:chExt cx="800" cy="800"/>
          </a:xfrm>
          <a:solidFill>
            <a:schemeClr val="bg1"/>
          </a:solidFill>
        </p:grpSpPr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A50BED9B-D6BD-4C3C-9461-35D6CCF4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424"/>
              <a:ext cx="800" cy="800"/>
            </a:xfrm>
            <a:custGeom>
              <a:avLst/>
              <a:gdLst>
                <a:gd name="T0" fmla="*/ 1290 w 2400"/>
                <a:gd name="T1" fmla="*/ 3 h 2400"/>
                <a:gd name="T2" fmla="*/ 1463 w 2400"/>
                <a:gd name="T3" fmla="*/ 29 h 2400"/>
                <a:gd name="T4" fmla="*/ 1627 w 2400"/>
                <a:gd name="T5" fmla="*/ 79 h 2400"/>
                <a:gd name="T6" fmla="*/ 1781 w 2400"/>
                <a:gd name="T7" fmla="*/ 150 h 2400"/>
                <a:gd name="T8" fmla="*/ 1922 w 2400"/>
                <a:gd name="T9" fmla="*/ 242 h 2400"/>
                <a:gd name="T10" fmla="*/ 2049 w 2400"/>
                <a:gd name="T11" fmla="*/ 351 h 2400"/>
                <a:gd name="T12" fmla="*/ 2158 w 2400"/>
                <a:gd name="T13" fmla="*/ 478 h 2400"/>
                <a:gd name="T14" fmla="*/ 2250 w 2400"/>
                <a:gd name="T15" fmla="*/ 619 h 2400"/>
                <a:gd name="T16" fmla="*/ 2321 w 2400"/>
                <a:gd name="T17" fmla="*/ 773 h 2400"/>
                <a:gd name="T18" fmla="*/ 2371 w 2400"/>
                <a:gd name="T19" fmla="*/ 937 h 2400"/>
                <a:gd name="T20" fmla="*/ 2397 w 2400"/>
                <a:gd name="T21" fmla="*/ 1110 h 2400"/>
                <a:gd name="T22" fmla="*/ 2397 w 2400"/>
                <a:gd name="T23" fmla="*/ 1290 h 2400"/>
                <a:gd name="T24" fmla="*/ 2371 w 2400"/>
                <a:gd name="T25" fmla="*/ 1463 h 2400"/>
                <a:gd name="T26" fmla="*/ 2321 w 2400"/>
                <a:gd name="T27" fmla="*/ 1628 h 2400"/>
                <a:gd name="T28" fmla="*/ 2250 w 2400"/>
                <a:gd name="T29" fmla="*/ 1782 h 2400"/>
                <a:gd name="T30" fmla="*/ 2158 w 2400"/>
                <a:gd name="T31" fmla="*/ 1922 h 2400"/>
                <a:gd name="T32" fmla="*/ 2049 w 2400"/>
                <a:gd name="T33" fmla="*/ 2049 h 2400"/>
                <a:gd name="T34" fmla="*/ 1922 w 2400"/>
                <a:gd name="T35" fmla="*/ 2158 h 2400"/>
                <a:gd name="T36" fmla="*/ 1781 w 2400"/>
                <a:gd name="T37" fmla="*/ 2250 h 2400"/>
                <a:gd name="T38" fmla="*/ 1627 w 2400"/>
                <a:gd name="T39" fmla="*/ 2322 h 2400"/>
                <a:gd name="T40" fmla="*/ 1463 w 2400"/>
                <a:gd name="T41" fmla="*/ 2371 h 2400"/>
                <a:gd name="T42" fmla="*/ 1290 w 2400"/>
                <a:gd name="T43" fmla="*/ 2397 h 2400"/>
                <a:gd name="T44" fmla="*/ 1110 w 2400"/>
                <a:gd name="T45" fmla="*/ 2397 h 2400"/>
                <a:gd name="T46" fmla="*/ 937 w 2400"/>
                <a:gd name="T47" fmla="*/ 2371 h 2400"/>
                <a:gd name="T48" fmla="*/ 772 w 2400"/>
                <a:gd name="T49" fmla="*/ 2322 h 2400"/>
                <a:gd name="T50" fmla="*/ 618 w 2400"/>
                <a:gd name="T51" fmla="*/ 2250 h 2400"/>
                <a:gd name="T52" fmla="*/ 478 w 2400"/>
                <a:gd name="T53" fmla="*/ 2158 h 2400"/>
                <a:gd name="T54" fmla="*/ 351 w 2400"/>
                <a:gd name="T55" fmla="*/ 2049 h 2400"/>
                <a:gd name="T56" fmla="*/ 242 w 2400"/>
                <a:gd name="T57" fmla="*/ 1922 h 2400"/>
                <a:gd name="T58" fmla="*/ 150 w 2400"/>
                <a:gd name="T59" fmla="*/ 1782 h 2400"/>
                <a:gd name="T60" fmla="*/ 78 w 2400"/>
                <a:gd name="T61" fmla="*/ 1628 h 2400"/>
                <a:gd name="T62" fmla="*/ 29 w 2400"/>
                <a:gd name="T63" fmla="*/ 1463 h 2400"/>
                <a:gd name="T64" fmla="*/ 3 w 2400"/>
                <a:gd name="T65" fmla="*/ 1290 h 2400"/>
                <a:gd name="T66" fmla="*/ 3 w 2400"/>
                <a:gd name="T67" fmla="*/ 1110 h 2400"/>
                <a:gd name="T68" fmla="*/ 29 w 2400"/>
                <a:gd name="T69" fmla="*/ 937 h 2400"/>
                <a:gd name="T70" fmla="*/ 78 w 2400"/>
                <a:gd name="T71" fmla="*/ 773 h 2400"/>
                <a:gd name="T72" fmla="*/ 150 w 2400"/>
                <a:gd name="T73" fmla="*/ 619 h 2400"/>
                <a:gd name="T74" fmla="*/ 242 w 2400"/>
                <a:gd name="T75" fmla="*/ 478 h 2400"/>
                <a:gd name="T76" fmla="*/ 351 w 2400"/>
                <a:gd name="T77" fmla="*/ 351 h 2400"/>
                <a:gd name="T78" fmla="*/ 478 w 2400"/>
                <a:gd name="T79" fmla="*/ 242 h 2400"/>
                <a:gd name="T80" fmla="*/ 618 w 2400"/>
                <a:gd name="T81" fmla="*/ 150 h 2400"/>
                <a:gd name="T82" fmla="*/ 772 w 2400"/>
                <a:gd name="T83" fmla="*/ 79 h 2400"/>
                <a:gd name="T84" fmla="*/ 937 w 2400"/>
                <a:gd name="T85" fmla="*/ 29 h 2400"/>
                <a:gd name="T86" fmla="*/ 1110 w 2400"/>
                <a:gd name="T87" fmla="*/ 3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0" h="2400">
                  <a:moveTo>
                    <a:pt x="1200" y="0"/>
                  </a:moveTo>
                  <a:lnTo>
                    <a:pt x="1290" y="3"/>
                  </a:lnTo>
                  <a:lnTo>
                    <a:pt x="1378" y="13"/>
                  </a:lnTo>
                  <a:lnTo>
                    <a:pt x="1463" y="29"/>
                  </a:lnTo>
                  <a:lnTo>
                    <a:pt x="1547" y="51"/>
                  </a:lnTo>
                  <a:lnTo>
                    <a:pt x="1627" y="79"/>
                  </a:lnTo>
                  <a:lnTo>
                    <a:pt x="1706" y="112"/>
                  </a:lnTo>
                  <a:lnTo>
                    <a:pt x="1781" y="150"/>
                  </a:lnTo>
                  <a:lnTo>
                    <a:pt x="1854" y="193"/>
                  </a:lnTo>
                  <a:lnTo>
                    <a:pt x="1922" y="242"/>
                  </a:lnTo>
                  <a:lnTo>
                    <a:pt x="1987" y="294"/>
                  </a:lnTo>
                  <a:lnTo>
                    <a:pt x="2049" y="351"/>
                  </a:lnTo>
                  <a:lnTo>
                    <a:pt x="2106" y="413"/>
                  </a:lnTo>
                  <a:lnTo>
                    <a:pt x="2158" y="478"/>
                  </a:lnTo>
                  <a:lnTo>
                    <a:pt x="2207" y="546"/>
                  </a:lnTo>
                  <a:lnTo>
                    <a:pt x="2250" y="619"/>
                  </a:lnTo>
                  <a:lnTo>
                    <a:pt x="2288" y="694"/>
                  </a:lnTo>
                  <a:lnTo>
                    <a:pt x="2321" y="773"/>
                  </a:lnTo>
                  <a:lnTo>
                    <a:pt x="2349" y="853"/>
                  </a:lnTo>
                  <a:lnTo>
                    <a:pt x="2371" y="937"/>
                  </a:lnTo>
                  <a:lnTo>
                    <a:pt x="2387" y="1022"/>
                  </a:lnTo>
                  <a:lnTo>
                    <a:pt x="2397" y="1110"/>
                  </a:lnTo>
                  <a:lnTo>
                    <a:pt x="2400" y="1200"/>
                  </a:lnTo>
                  <a:lnTo>
                    <a:pt x="2397" y="1290"/>
                  </a:lnTo>
                  <a:lnTo>
                    <a:pt x="2387" y="1378"/>
                  </a:lnTo>
                  <a:lnTo>
                    <a:pt x="2371" y="1463"/>
                  </a:lnTo>
                  <a:lnTo>
                    <a:pt x="2349" y="1547"/>
                  </a:lnTo>
                  <a:lnTo>
                    <a:pt x="2321" y="1628"/>
                  </a:lnTo>
                  <a:lnTo>
                    <a:pt x="2288" y="1706"/>
                  </a:lnTo>
                  <a:lnTo>
                    <a:pt x="2250" y="1782"/>
                  </a:lnTo>
                  <a:lnTo>
                    <a:pt x="2207" y="1854"/>
                  </a:lnTo>
                  <a:lnTo>
                    <a:pt x="2158" y="1922"/>
                  </a:lnTo>
                  <a:lnTo>
                    <a:pt x="2106" y="1987"/>
                  </a:lnTo>
                  <a:lnTo>
                    <a:pt x="2049" y="2049"/>
                  </a:lnTo>
                  <a:lnTo>
                    <a:pt x="1987" y="2106"/>
                  </a:lnTo>
                  <a:lnTo>
                    <a:pt x="1922" y="2158"/>
                  </a:lnTo>
                  <a:lnTo>
                    <a:pt x="1854" y="2207"/>
                  </a:lnTo>
                  <a:lnTo>
                    <a:pt x="1781" y="2250"/>
                  </a:lnTo>
                  <a:lnTo>
                    <a:pt x="1706" y="2289"/>
                  </a:lnTo>
                  <a:lnTo>
                    <a:pt x="1627" y="2322"/>
                  </a:lnTo>
                  <a:lnTo>
                    <a:pt x="1547" y="2350"/>
                  </a:lnTo>
                  <a:lnTo>
                    <a:pt x="1463" y="2371"/>
                  </a:lnTo>
                  <a:lnTo>
                    <a:pt x="1378" y="2387"/>
                  </a:lnTo>
                  <a:lnTo>
                    <a:pt x="1290" y="2397"/>
                  </a:lnTo>
                  <a:lnTo>
                    <a:pt x="1200" y="2400"/>
                  </a:lnTo>
                  <a:lnTo>
                    <a:pt x="1110" y="2397"/>
                  </a:lnTo>
                  <a:lnTo>
                    <a:pt x="1022" y="2387"/>
                  </a:lnTo>
                  <a:lnTo>
                    <a:pt x="937" y="2371"/>
                  </a:lnTo>
                  <a:lnTo>
                    <a:pt x="853" y="2350"/>
                  </a:lnTo>
                  <a:lnTo>
                    <a:pt x="772" y="2322"/>
                  </a:lnTo>
                  <a:lnTo>
                    <a:pt x="694" y="2289"/>
                  </a:lnTo>
                  <a:lnTo>
                    <a:pt x="618" y="2250"/>
                  </a:lnTo>
                  <a:lnTo>
                    <a:pt x="546" y="2207"/>
                  </a:lnTo>
                  <a:lnTo>
                    <a:pt x="478" y="2158"/>
                  </a:lnTo>
                  <a:lnTo>
                    <a:pt x="413" y="2106"/>
                  </a:lnTo>
                  <a:lnTo>
                    <a:pt x="351" y="2049"/>
                  </a:lnTo>
                  <a:lnTo>
                    <a:pt x="294" y="1987"/>
                  </a:lnTo>
                  <a:lnTo>
                    <a:pt x="242" y="1922"/>
                  </a:lnTo>
                  <a:lnTo>
                    <a:pt x="193" y="1854"/>
                  </a:lnTo>
                  <a:lnTo>
                    <a:pt x="150" y="1782"/>
                  </a:lnTo>
                  <a:lnTo>
                    <a:pt x="111" y="1706"/>
                  </a:lnTo>
                  <a:lnTo>
                    <a:pt x="78" y="1628"/>
                  </a:lnTo>
                  <a:lnTo>
                    <a:pt x="50" y="1547"/>
                  </a:lnTo>
                  <a:lnTo>
                    <a:pt x="29" y="1463"/>
                  </a:lnTo>
                  <a:lnTo>
                    <a:pt x="13" y="1378"/>
                  </a:lnTo>
                  <a:lnTo>
                    <a:pt x="3" y="1290"/>
                  </a:lnTo>
                  <a:lnTo>
                    <a:pt x="0" y="1200"/>
                  </a:lnTo>
                  <a:lnTo>
                    <a:pt x="3" y="1110"/>
                  </a:lnTo>
                  <a:lnTo>
                    <a:pt x="13" y="1022"/>
                  </a:lnTo>
                  <a:lnTo>
                    <a:pt x="29" y="937"/>
                  </a:lnTo>
                  <a:lnTo>
                    <a:pt x="50" y="853"/>
                  </a:lnTo>
                  <a:lnTo>
                    <a:pt x="78" y="773"/>
                  </a:lnTo>
                  <a:lnTo>
                    <a:pt x="111" y="694"/>
                  </a:lnTo>
                  <a:lnTo>
                    <a:pt x="150" y="619"/>
                  </a:lnTo>
                  <a:lnTo>
                    <a:pt x="193" y="546"/>
                  </a:lnTo>
                  <a:lnTo>
                    <a:pt x="242" y="478"/>
                  </a:lnTo>
                  <a:lnTo>
                    <a:pt x="294" y="413"/>
                  </a:lnTo>
                  <a:lnTo>
                    <a:pt x="351" y="351"/>
                  </a:lnTo>
                  <a:lnTo>
                    <a:pt x="413" y="294"/>
                  </a:lnTo>
                  <a:lnTo>
                    <a:pt x="478" y="242"/>
                  </a:lnTo>
                  <a:lnTo>
                    <a:pt x="546" y="193"/>
                  </a:lnTo>
                  <a:lnTo>
                    <a:pt x="618" y="150"/>
                  </a:lnTo>
                  <a:lnTo>
                    <a:pt x="694" y="112"/>
                  </a:lnTo>
                  <a:lnTo>
                    <a:pt x="772" y="79"/>
                  </a:lnTo>
                  <a:lnTo>
                    <a:pt x="853" y="51"/>
                  </a:lnTo>
                  <a:lnTo>
                    <a:pt x="937" y="29"/>
                  </a:lnTo>
                  <a:lnTo>
                    <a:pt x="1022" y="13"/>
                  </a:lnTo>
                  <a:lnTo>
                    <a:pt x="1110" y="3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F097002B-E798-4411-84AD-864B0B2B2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489"/>
              <a:ext cx="434" cy="425"/>
            </a:xfrm>
            <a:custGeom>
              <a:avLst/>
              <a:gdLst>
                <a:gd name="T0" fmla="*/ 775 w 1302"/>
                <a:gd name="T1" fmla="*/ 13 h 1275"/>
                <a:gd name="T2" fmla="*/ 944 w 1302"/>
                <a:gd name="T3" fmla="*/ 70 h 1275"/>
                <a:gd name="T4" fmla="*/ 1090 w 1302"/>
                <a:gd name="T5" fmla="*/ 171 h 1275"/>
                <a:gd name="T6" fmla="*/ 1202 w 1302"/>
                <a:gd name="T7" fmla="*/ 306 h 1275"/>
                <a:gd name="T8" fmla="*/ 1276 w 1302"/>
                <a:gd name="T9" fmla="*/ 469 h 1275"/>
                <a:gd name="T10" fmla="*/ 1302 w 1302"/>
                <a:gd name="T11" fmla="*/ 652 h 1275"/>
                <a:gd name="T12" fmla="*/ 1284 w 1302"/>
                <a:gd name="T13" fmla="*/ 786 h 1275"/>
                <a:gd name="T14" fmla="*/ 1235 w 1302"/>
                <a:gd name="T15" fmla="*/ 903 h 1275"/>
                <a:gd name="T16" fmla="*/ 1169 w 1302"/>
                <a:gd name="T17" fmla="*/ 1011 h 1275"/>
                <a:gd name="T18" fmla="*/ 1094 w 1302"/>
                <a:gd name="T19" fmla="*/ 1118 h 1275"/>
                <a:gd name="T20" fmla="*/ 1022 w 1302"/>
                <a:gd name="T21" fmla="*/ 1233 h 1275"/>
                <a:gd name="T22" fmla="*/ 673 w 1302"/>
                <a:gd name="T23" fmla="*/ 752 h 1275"/>
                <a:gd name="T24" fmla="*/ 766 w 1302"/>
                <a:gd name="T25" fmla="*/ 737 h 1275"/>
                <a:gd name="T26" fmla="*/ 869 w 1302"/>
                <a:gd name="T27" fmla="*/ 699 h 1275"/>
                <a:gd name="T28" fmla="*/ 964 w 1302"/>
                <a:gd name="T29" fmla="*/ 632 h 1275"/>
                <a:gd name="T30" fmla="*/ 1033 w 1302"/>
                <a:gd name="T31" fmla="*/ 533 h 1275"/>
                <a:gd name="T32" fmla="*/ 1070 w 1302"/>
                <a:gd name="T33" fmla="*/ 426 h 1275"/>
                <a:gd name="T34" fmla="*/ 1085 w 1302"/>
                <a:gd name="T35" fmla="*/ 331 h 1275"/>
                <a:gd name="T36" fmla="*/ 1087 w 1302"/>
                <a:gd name="T37" fmla="*/ 268 h 1275"/>
                <a:gd name="T38" fmla="*/ 1083 w 1302"/>
                <a:gd name="T39" fmla="*/ 254 h 1275"/>
                <a:gd name="T40" fmla="*/ 1035 w 1302"/>
                <a:gd name="T41" fmla="*/ 254 h 1275"/>
                <a:gd name="T42" fmla="*/ 948 w 1302"/>
                <a:gd name="T43" fmla="*/ 264 h 1275"/>
                <a:gd name="T44" fmla="*/ 843 w 1302"/>
                <a:gd name="T45" fmla="*/ 291 h 1275"/>
                <a:gd name="T46" fmla="*/ 739 w 1302"/>
                <a:gd name="T47" fmla="*/ 349 h 1275"/>
                <a:gd name="T48" fmla="*/ 659 w 1302"/>
                <a:gd name="T49" fmla="*/ 438 h 1275"/>
                <a:gd name="T50" fmla="*/ 614 w 1302"/>
                <a:gd name="T51" fmla="*/ 540 h 1275"/>
                <a:gd name="T52" fmla="*/ 592 w 1302"/>
                <a:gd name="T53" fmla="*/ 638 h 1275"/>
                <a:gd name="T54" fmla="*/ 586 w 1302"/>
                <a:gd name="T55" fmla="*/ 715 h 1275"/>
                <a:gd name="T56" fmla="*/ 551 w 1302"/>
                <a:gd name="T57" fmla="*/ 676 h 1275"/>
                <a:gd name="T58" fmla="*/ 470 w 1302"/>
                <a:gd name="T59" fmla="*/ 605 h 1275"/>
                <a:gd name="T60" fmla="*/ 375 w 1302"/>
                <a:gd name="T61" fmla="*/ 566 h 1275"/>
                <a:gd name="T62" fmla="*/ 287 w 1302"/>
                <a:gd name="T63" fmla="*/ 551 h 1275"/>
                <a:gd name="T64" fmla="*/ 229 w 1302"/>
                <a:gd name="T65" fmla="*/ 548 h 1275"/>
                <a:gd name="T66" fmla="*/ 215 w 1302"/>
                <a:gd name="T67" fmla="*/ 552 h 1275"/>
                <a:gd name="T68" fmla="*/ 216 w 1302"/>
                <a:gd name="T69" fmla="*/ 596 h 1275"/>
                <a:gd name="T70" fmla="*/ 226 w 1302"/>
                <a:gd name="T71" fmla="*/ 677 h 1275"/>
                <a:gd name="T72" fmla="*/ 256 w 1302"/>
                <a:gd name="T73" fmla="*/ 772 h 1275"/>
                <a:gd name="T74" fmla="*/ 316 w 1302"/>
                <a:gd name="T75" fmla="*/ 860 h 1275"/>
                <a:gd name="T76" fmla="*/ 408 w 1302"/>
                <a:gd name="T77" fmla="*/ 922 h 1275"/>
                <a:gd name="T78" fmla="*/ 505 w 1302"/>
                <a:gd name="T79" fmla="*/ 951 h 1275"/>
                <a:gd name="T80" fmla="*/ 586 w 1302"/>
                <a:gd name="T81" fmla="*/ 961 h 1275"/>
                <a:gd name="T82" fmla="*/ 280 w 1302"/>
                <a:gd name="T83" fmla="*/ 1233 h 1275"/>
                <a:gd name="T84" fmla="*/ 207 w 1302"/>
                <a:gd name="T85" fmla="*/ 1118 h 1275"/>
                <a:gd name="T86" fmla="*/ 132 w 1302"/>
                <a:gd name="T87" fmla="*/ 1010 h 1275"/>
                <a:gd name="T88" fmla="*/ 65 w 1302"/>
                <a:gd name="T89" fmla="*/ 903 h 1275"/>
                <a:gd name="T90" fmla="*/ 18 w 1302"/>
                <a:gd name="T91" fmla="*/ 786 h 1275"/>
                <a:gd name="T92" fmla="*/ 0 w 1302"/>
                <a:gd name="T93" fmla="*/ 652 h 1275"/>
                <a:gd name="T94" fmla="*/ 26 w 1302"/>
                <a:gd name="T95" fmla="*/ 469 h 1275"/>
                <a:gd name="T96" fmla="*/ 99 w 1302"/>
                <a:gd name="T97" fmla="*/ 306 h 1275"/>
                <a:gd name="T98" fmla="*/ 212 w 1302"/>
                <a:gd name="T99" fmla="*/ 171 h 1275"/>
                <a:gd name="T100" fmla="*/ 357 w 1302"/>
                <a:gd name="T101" fmla="*/ 70 h 1275"/>
                <a:gd name="T102" fmla="*/ 527 w 1302"/>
                <a:gd name="T103" fmla="*/ 13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2" h="1275">
                  <a:moveTo>
                    <a:pt x="651" y="0"/>
                  </a:moveTo>
                  <a:lnTo>
                    <a:pt x="714" y="3"/>
                  </a:lnTo>
                  <a:lnTo>
                    <a:pt x="775" y="13"/>
                  </a:lnTo>
                  <a:lnTo>
                    <a:pt x="834" y="26"/>
                  </a:lnTo>
                  <a:lnTo>
                    <a:pt x="890" y="46"/>
                  </a:lnTo>
                  <a:lnTo>
                    <a:pt x="944" y="70"/>
                  </a:lnTo>
                  <a:lnTo>
                    <a:pt x="996" y="99"/>
                  </a:lnTo>
                  <a:lnTo>
                    <a:pt x="1044" y="133"/>
                  </a:lnTo>
                  <a:lnTo>
                    <a:pt x="1090" y="171"/>
                  </a:lnTo>
                  <a:lnTo>
                    <a:pt x="1131" y="212"/>
                  </a:lnTo>
                  <a:lnTo>
                    <a:pt x="1169" y="257"/>
                  </a:lnTo>
                  <a:lnTo>
                    <a:pt x="1202" y="306"/>
                  </a:lnTo>
                  <a:lnTo>
                    <a:pt x="1231" y="358"/>
                  </a:lnTo>
                  <a:lnTo>
                    <a:pt x="1256" y="412"/>
                  </a:lnTo>
                  <a:lnTo>
                    <a:pt x="1276" y="469"/>
                  </a:lnTo>
                  <a:lnTo>
                    <a:pt x="1290" y="528"/>
                  </a:lnTo>
                  <a:lnTo>
                    <a:pt x="1298" y="589"/>
                  </a:lnTo>
                  <a:lnTo>
                    <a:pt x="1302" y="652"/>
                  </a:lnTo>
                  <a:lnTo>
                    <a:pt x="1299" y="698"/>
                  </a:lnTo>
                  <a:lnTo>
                    <a:pt x="1293" y="744"/>
                  </a:lnTo>
                  <a:lnTo>
                    <a:pt x="1284" y="786"/>
                  </a:lnTo>
                  <a:lnTo>
                    <a:pt x="1271" y="826"/>
                  </a:lnTo>
                  <a:lnTo>
                    <a:pt x="1254" y="866"/>
                  </a:lnTo>
                  <a:lnTo>
                    <a:pt x="1235" y="903"/>
                  </a:lnTo>
                  <a:lnTo>
                    <a:pt x="1216" y="940"/>
                  </a:lnTo>
                  <a:lnTo>
                    <a:pt x="1193" y="975"/>
                  </a:lnTo>
                  <a:lnTo>
                    <a:pt x="1169" y="1011"/>
                  </a:lnTo>
                  <a:lnTo>
                    <a:pt x="1145" y="1046"/>
                  </a:lnTo>
                  <a:lnTo>
                    <a:pt x="1120" y="1081"/>
                  </a:lnTo>
                  <a:lnTo>
                    <a:pt x="1094" y="1118"/>
                  </a:lnTo>
                  <a:lnTo>
                    <a:pt x="1069" y="1155"/>
                  </a:lnTo>
                  <a:lnTo>
                    <a:pt x="1044" y="1193"/>
                  </a:lnTo>
                  <a:lnTo>
                    <a:pt x="1022" y="1233"/>
                  </a:lnTo>
                  <a:lnTo>
                    <a:pt x="999" y="1275"/>
                  </a:lnTo>
                  <a:lnTo>
                    <a:pt x="673" y="1275"/>
                  </a:lnTo>
                  <a:lnTo>
                    <a:pt x="673" y="752"/>
                  </a:lnTo>
                  <a:lnTo>
                    <a:pt x="702" y="748"/>
                  </a:lnTo>
                  <a:lnTo>
                    <a:pt x="732" y="744"/>
                  </a:lnTo>
                  <a:lnTo>
                    <a:pt x="766" y="737"/>
                  </a:lnTo>
                  <a:lnTo>
                    <a:pt x="800" y="727"/>
                  </a:lnTo>
                  <a:lnTo>
                    <a:pt x="835" y="715"/>
                  </a:lnTo>
                  <a:lnTo>
                    <a:pt x="869" y="699"/>
                  </a:lnTo>
                  <a:lnTo>
                    <a:pt x="902" y="681"/>
                  </a:lnTo>
                  <a:lnTo>
                    <a:pt x="934" y="659"/>
                  </a:lnTo>
                  <a:lnTo>
                    <a:pt x="964" y="632"/>
                  </a:lnTo>
                  <a:lnTo>
                    <a:pt x="992" y="601"/>
                  </a:lnTo>
                  <a:lnTo>
                    <a:pt x="1014" y="568"/>
                  </a:lnTo>
                  <a:lnTo>
                    <a:pt x="1033" y="533"/>
                  </a:lnTo>
                  <a:lnTo>
                    <a:pt x="1049" y="497"/>
                  </a:lnTo>
                  <a:lnTo>
                    <a:pt x="1061" y="461"/>
                  </a:lnTo>
                  <a:lnTo>
                    <a:pt x="1070" y="426"/>
                  </a:lnTo>
                  <a:lnTo>
                    <a:pt x="1076" y="392"/>
                  </a:lnTo>
                  <a:lnTo>
                    <a:pt x="1082" y="360"/>
                  </a:lnTo>
                  <a:lnTo>
                    <a:pt x="1085" y="331"/>
                  </a:lnTo>
                  <a:lnTo>
                    <a:pt x="1086" y="305"/>
                  </a:lnTo>
                  <a:lnTo>
                    <a:pt x="1087" y="284"/>
                  </a:lnTo>
                  <a:lnTo>
                    <a:pt x="1087" y="268"/>
                  </a:lnTo>
                  <a:lnTo>
                    <a:pt x="1086" y="258"/>
                  </a:lnTo>
                  <a:lnTo>
                    <a:pt x="1086" y="254"/>
                  </a:lnTo>
                  <a:lnTo>
                    <a:pt x="1083" y="254"/>
                  </a:lnTo>
                  <a:lnTo>
                    <a:pt x="1072" y="254"/>
                  </a:lnTo>
                  <a:lnTo>
                    <a:pt x="1056" y="254"/>
                  </a:lnTo>
                  <a:lnTo>
                    <a:pt x="1035" y="254"/>
                  </a:lnTo>
                  <a:lnTo>
                    <a:pt x="1009" y="256"/>
                  </a:lnTo>
                  <a:lnTo>
                    <a:pt x="980" y="258"/>
                  </a:lnTo>
                  <a:lnTo>
                    <a:pt x="948" y="264"/>
                  </a:lnTo>
                  <a:lnTo>
                    <a:pt x="914" y="271"/>
                  </a:lnTo>
                  <a:lnTo>
                    <a:pt x="879" y="279"/>
                  </a:lnTo>
                  <a:lnTo>
                    <a:pt x="843" y="291"/>
                  </a:lnTo>
                  <a:lnTo>
                    <a:pt x="807" y="307"/>
                  </a:lnTo>
                  <a:lnTo>
                    <a:pt x="773" y="326"/>
                  </a:lnTo>
                  <a:lnTo>
                    <a:pt x="739" y="349"/>
                  </a:lnTo>
                  <a:lnTo>
                    <a:pt x="708" y="376"/>
                  </a:lnTo>
                  <a:lnTo>
                    <a:pt x="682" y="406"/>
                  </a:lnTo>
                  <a:lnTo>
                    <a:pt x="659" y="438"/>
                  </a:lnTo>
                  <a:lnTo>
                    <a:pt x="641" y="471"/>
                  </a:lnTo>
                  <a:lnTo>
                    <a:pt x="626" y="505"/>
                  </a:lnTo>
                  <a:lnTo>
                    <a:pt x="614" y="540"/>
                  </a:lnTo>
                  <a:lnTo>
                    <a:pt x="604" y="574"/>
                  </a:lnTo>
                  <a:lnTo>
                    <a:pt x="597" y="606"/>
                  </a:lnTo>
                  <a:lnTo>
                    <a:pt x="592" y="638"/>
                  </a:lnTo>
                  <a:lnTo>
                    <a:pt x="589" y="667"/>
                  </a:lnTo>
                  <a:lnTo>
                    <a:pt x="587" y="693"/>
                  </a:lnTo>
                  <a:lnTo>
                    <a:pt x="586" y="715"/>
                  </a:lnTo>
                  <a:lnTo>
                    <a:pt x="586" y="732"/>
                  </a:lnTo>
                  <a:lnTo>
                    <a:pt x="569" y="704"/>
                  </a:lnTo>
                  <a:lnTo>
                    <a:pt x="551" y="676"/>
                  </a:lnTo>
                  <a:lnTo>
                    <a:pt x="528" y="649"/>
                  </a:lnTo>
                  <a:lnTo>
                    <a:pt x="500" y="625"/>
                  </a:lnTo>
                  <a:lnTo>
                    <a:pt x="470" y="605"/>
                  </a:lnTo>
                  <a:lnTo>
                    <a:pt x="439" y="589"/>
                  </a:lnTo>
                  <a:lnTo>
                    <a:pt x="407" y="575"/>
                  </a:lnTo>
                  <a:lnTo>
                    <a:pt x="375" y="566"/>
                  </a:lnTo>
                  <a:lnTo>
                    <a:pt x="344" y="559"/>
                  </a:lnTo>
                  <a:lnTo>
                    <a:pt x="314" y="554"/>
                  </a:lnTo>
                  <a:lnTo>
                    <a:pt x="287" y="551"/>
                  </a:lnTo>
                  <a:lnTo>
                    <a:pt x="264" y="549"/>
                  </a:lnTo>
                  <a:lnTo>
                    <a:pt x="244" y="548"/>
                  </a:lnTo>
                  <a:lnTo>
                    <a:pt x="229" y="548"/>
                  </a:lnTo>
                  <a:lnTo>
                    <a:pt x="219" y="549"/>
                  </a:lnTo>
                  <a:lnTo>
                    <a:pt x="215" y="549"/>
                  </a:lnTo>
                  <a:lnTo>
                    <a:pt x="215" y="552"/>
                  </a:lnTo>
                  <a:lnTo>
                    <a:pt x="215" y="561"/>
                  </a:lnTo>
                  <a:lnTo>
                    <a:pt x="215" y="576"/>
                  </a:lnTo>
                  <a:lnTo>
                    <a:pt x="216" y="596"/>
                  </a:lnTo>
                  <a:lnTo>
                    <a:pt x="217" y="620"/>
                  </a:lnTo>
                  <a:lnTo>
                    <a:pt x="221" y="648"/>
                  </a:lnTo>
                  <a:lnTo>
                    <a:pt x="226" y="677"/>
                  </a:lnTo>
                  <a:lnTo>
                    <a:pt x="234" y="708"/>
                  </a:lnTo>
                  <a:lnTo>
                    <a:pt x="243" y="740"/>
                  </a:lnTo>
                  <a:lnTo>
                    <a:pt x="256" y="772"/>
                  </a:lnTo>
                  <a:lnTo>
                    <a:pt x="272" y="803"/>
                  </a:lnTo>
                  <a:lnTo>
                    <a:pt x="293" y="833"/>
                  </a:lnTo>
                  <a:lnTo>
                    <a:pt x="316" y="860"/>
                  </a:lnTo>
                  <a:lnTo>
                    <a:pt x="345" y="885"/>
                  </a:lnTo>
                  <a:lnTo>
                    <a:pt x="375" y="906"/>
                  </a:lnTo>
                  <a:lnTo>
                    <a:pt x="408" y="922"/>
                  </a:lnTo>
                  <a:lnTo>
                    <a:pt x="441" y="935"/>
                  </a:lnTo>
                  <a:lnTo>
                    <a:pt x="473" y="945"/>
                  </a:lnTo>
                  <a:lnTo>
                    <a:pt x="505" y="951"/>
                  </a:lnTo>
                  <a:lnTo>
                    <a:pt x="535" y="957"/>
                  </a:lnTo>
                  <a:lnTo>
                    <a:pt x="562" y="960"/>
                  </a:lnTo>
                  <a:lnTo>
                    <a:pt x="586" y="961"/>
                  </a:lnTo>
                  <a:lnTo>
                    <a:pt x="586" y="1275"/>
                  </a:lnTo>
                  <a:lnTo>
                    <a:pt x="303" y="1275"/>
                  </a:lnTo>
                  <a:lnTo>
                    <a:pt x="280" y="1233"/>
                  </a:lnTo>
                  <a:lnTo>
                    <a:pt x="256" y="1193"/>
                  </a:lnTo>
                  <a:lnTo>
                    <a:pt x="233" y="1155"/>
                  </a:lnTo>
                  <a:lnTo>
                    <a:pt x="207" y="1118"/>
                  </a:lnTo>
                  <a:lnTo>
                    <a:pt x="182" y="1081"/>
                  </a:lnTo>
                  <a:lnTo>
                    <a:pt x="156" y="1046"/>
                  </a:lnTo>
                  <a:lnTo>
                    <a:pt x="132" y="1010"/>
                  </a:lnTo>
                  <a:lnTo>
                    <a:pt x="109" y="975"/>
                  </a:lnTo>
                  <a:lnTo>
                    <a:pt x="86" y="939"/>
                  </a:lnTo>
                  <a:lnTo>
                    <a:pt x="65" y="903"/>
                  </a:lnTo>
                  <a:lnTo>
                    <a:pt x="47" y="866"/>
                  </a:lnTo>
                  <a:lnTo>
                    <a:pt x="31" y="826"/>
                  </a:lnTo>
                  <a:lnTo>
                    <a:pt x="18" y="786"/>
                  </a:lnTo>
                  <a:lnTo>
                    <a:pt x="9" y="744"/>
                  </a:lnTo>
                  <a:lnTo>
                    <a:pt x="2" y="698"/>
                  </a:lnTo>
                  <a:lnTo>
                    <a:pt x="0" y="652"/>
                  </a:lnTo>
                  <a:lnTo>
                    <a:pt x="3" y="589"/>
                  </a:lnTo>
                  <a:lnTo>
                    <a:pt x="12" y="528"/>
                  </a:lnTo>
                  <a:lnTo>
                    <a:pt x="26" y="469"/>
                  </a:lnTo>
                  <a:lnTo>
                    <a:pt x="46" y="412"/>
                  </a:lnTo>
                  <a:lnTo>
                    <a:pt x="69" y="358"/>
                  </a:lnTo>
                  <a:lnTo>
                    <a:pt x="99" y="306"/>
                  </a:lnTo>
                  <a:lnTo>
                    <a:pt x="132" y="257"/>
                  </a:lnTo>
                  <a:lnTo>
                    <a:pt x="171" y="212"/>
                  </a:lnTo>
                  <a:lnTo>
                    <a:pt x="212" y="171"/>
                  </a:lnTo>
                  <a:lnTo>
                    <a:pt x="257" y="133"/>
                  </a:lnTo>
                  <a:lnTo>
                    <a:pt x="306" y="99"/>
                  </a:lnTo>
                  <a:lnTo>
                    <a:pt x="357" y="70"/>
                  </a:lnTo>
                  <a:lnTo>
                    <a:pt x="411" y="46"/>
                  </a:lnTo>
                  <a:lnTo>
                    <a:pt x="468" y="26"/>
                  </a:lnTo>
                  <a:lnTo>
                    <a:pt x="527" y="13"/>
                  </a:lnTo>
                  <a:lnTo>
                    <a:pt x="588" y="3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4CFBAE14-8508-40CE-9749-0FE05CF8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965"/>
              <a:ext cx="230" cy="59"/>
            </a:xfrm>
            <a:custGeom>
              <a:avLst/>
              <a:gdLst>
                <a:gd name="T0" fmla="*/ 0 w 692"/>
                <a:gd name="T1" fmla="*/ 0 h 179"/>
                <a:gd name="T2" fmla="*/ 692 w 692"/>
                <a:gd name="T3" fmla="*/ 0 h 179"/>
                <a:gd name="T4" fmla="*/ 690 w 692"/>
                <a:gd name="T5" fmla="*/ 39 h 179"/>
                <a:gd name="T6" fmla="*/ 689 w 692"/>
                <a:gd name="T7" fmla="*/ 79 h 179"/>
                <a:gd name="T8" fmla="*/ 689 w 692"/>
                <a:gd name="T9" fmla="*/ 79 h 179"/>
                <a:gd name="T10" fmla="*/ 689 w 692"/>
                <a:gd name="T11" fmla="*/ 179 h 179"/>
                <a:gd name="T12" fmla="*/ 2 w 692"/>
                <a:gd name="T13" fmla="*/ 179 h 179"/>
                <a:gd name="T14" fmla="*/ 2 w 692"/>
                <a:gd name="T15" fmla="*/ 79 h 179"/>
                <a:gd name="T16" fmla="*/ 2 w 692"/>
                <a:gd name="T17" fmla="*/ 79 h 179"/>
                <a:gd name="T18" fmla="*/ 2 w 692"/>
                <a:gd name="T19" fmla="*/ 39 h 179"/>
                <a:gd name="T20" fmla="*/ 0 w 692"/>
                <a:gd name="T2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2" h="179">
                  <a:moveTo>
                    <a:pt x="0" y="0"/>
                  </a:moveTo>
                  <a:lnTo>
                    <a:pt x="692" y="0"/>
                  </a:lnTo>
                  <a:lnTo>
                    <a:pt x="690" y="39"/>
                  </a:lnTo>
                  <a:lnTo>
                    <a:pt x="689" y="79"/>
                  </a:lnTo>
                  <a:lnTo>
                    <a:pt x="689" y="79"/>
                  </a:lnTo>
                  <a:lnTo>
                    <a:pt x="689" y="179"/>
                  </a:lnTo>
                  <a:lnTo>
                    <a:pt x="2" y="1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1FF8FA6F-F69D-4443-882E-7F61EC84F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075"/>
              <a:ext cx="229" cy="83"/>
            </a:xfrm>
            <a:custGeom>
              <a:avLst/>
              <a:gdLst>
                <a:gd name="T0" fmla="*/ 0 w 687"/>
                <a:gd name="T1" fmla="*/ 0 h 249"/>
                <a:gd name="T2" fmla="*/ 687 w 687"/>
                <a:gd name="T3" fmla="*/ 0 h 249"/>
                <a:gd name="T4" fmla="*/ 687 w 687"/>
                <a:gd name="T5" fmla="*/ 153 h 249"/>
                <a:gd name="T6" fmla="*/ 439 w 687"/>
                <a:gd name="T7" fmla="*/ 153 h 249"/>
                <a:gd name="T8" fmla="*/ 439 w 687"/>
                <a:gd name="T9" fmla="*/ 249 h 249"/>
                <a:gd name="T10" fmla="*/ 249 w 687"/>
                <a:gd name="T11" fmla="*/ 249 h 249"/>
                <a:gd name="T12" fmla="*/ 249 w 687"/>
                <a:gd name="T13" fmla="*/ 153 h 249"/>
                <a:gd name="T14" fmla="*/ 0 w 687"/>
                <a:gd name="T15" fmla="*/ 153 h 249"/>
                <a:gd name="T16" fmla="*/ 0 w 687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249">
                  <a:moveTo>
                    <a:pt x="0" y="0"/>
                  </a:moveTo>
                  <a:lnTo>
                    <a:pt x="687" y="0"/>
                  </a:lnTo>
                  <a:lnTo>
                    <a:pt x="687" y="153"/>
                  </a:lnTo>
                  <a:lnTo>
                    <a:pt x="439" y="153"/>
                  </a:lnTo>
                  <a:lnTo>
                    <a:pt x="439" y="249"/>
                  </a:lnTo>
                  <a:lnTo>
                    <a:pt x="249" y="249"/>
                  </a:lnTo>
                  <a:lnTo>
                    <a:pt x="249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9">
            <a:extLst>
              <a:ext uri="{FF2B5EF4-FFF2-40B4-BE49-F238E27FC236}">
                <a16:creationId xmlns:a16="http://schemas.microsoft.com/office/drawing/2014/main" id="{B94E65A1-81C8-4EC7-B8D7-D42D6CC247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84156" y="2752371"/>
            <a:ext cx="687600" cy="687600"/>
            <a:chOff x="2479" y="1761"/>
            <a:chExt cx="800" cy="800"/>
          </a:xfrm>
        </p:grpSpPr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4A16D592-E8A3-4DC4-B2FF-495B3C07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761"/>
              <a:ext cx="800" cy="800"/>
            </a:xfrm>
            <a:custGeom>
              <a:avLst/>
              <a:gdLst>
                <a:gd name="T0" fmla="*/ 1290 w 2400"/>
                <a:gd name="T1" fmla="*/ 3 h 2400"/>
                <a:gd name="T2" fmla="*/ 1463 w 2400"/>
                <a:gd name="T3" fmla="*/ 29 h 2400"/>
                <a:gd name="T4" fmla="*/ 1627 w 2400"/>
                <a:gd name="T5" fmla="*/ 79 h 2400"/>
                <a:gd name="T6" fmla="*/ 1781 w 2400"/>
                <a:gd name="T7" fmla="*/ 150 h 2400"/>
                <a:gd name="T8" fmla="*/ 1922 w 2400"/>
                <a:gd name="T9" fmla="*/ 242 h 2400"/>
                <a:gd name="T10" fmla="*/ 2049 w 2400"/>
                <a:gd name="T11" fmla="*/ 351 h 2400"/>
                <a:gd name="T12" fmla="*/ 2158 w 2400"/>
                <a:gd name="T13" fmla="*/ 478 h 2400"/>
                <a:gd name="T14" fmla="*/ 2250 w 2400"/>
                <a:gd name="T15" fmla="*/ 619 h 2400"/>
                <a:gd name="T16" fmla="*/ 2321 w 2400"/>
                <a:gd name="T17" fmla="*/ 773 h 2400"/>
                <a:gd name="T18" fmla="*/ 2371 w 2400"/>
                <a:gd name="T19" fmla="*/ 937 h 2400"/>
                <a:gd name="T20" fmla="*/ 2397 w 2400"/>
                <a:gd name="T21" fmla="*/ 1110 h 2400"/>
                <a:gd name="T22" fmla="*/ 2397 w 2400"/>
                <a:gd name="T23" fmla="*/ 1290 h 2400"/>
                <a:gd name="T24" fmla="*/ 2371 w 2400"/>
                <a:gd name="T25" fmla="*/ 1463 h 2400"/>
                <a:gd name="T26" fmla="*/ 2321 w 2400"/>
                <a:gd name="T27" fmla="*/ 1628 h 2400"/>
                <a:gd name="T28" fmla="*/ 2250 w 2400"/>
                <a:gd name="T29" fmla="*/ 1782 h 2400"/>
                <a:gd name="T30" fmla="*/ 2158 w 2400"/>
                <a:gd name="T31" fmla="*/ 1922 h 2400"/>
                <a:gd name="T32" fmla="*/ 2049 w 2400"/>
                <a:gd name="T33" fmla="*/ 2049 h 2400"/>
                <a:gd name="T34" fmla="*/ 1922 w 2400"/>
                <a:gd name="T35" fmla="*/ 2158 h 2400"/>
                <a:gd name="T36" fmla="*/ 1781 w 2400"/>
                <a:gd name="T37" fmla="*/ 2250 h 2400"/>
                <a:gd name="T38" fmla="*/ 1627 w 2400"/>
                <a:gd name="T39" fmla="*/ 2322 h 2400"/>
                <a:gd name="T40" fmla="*/ 1463 w 2400"/>
                <a:gd name="T41" fmla="*/ 2371 h 2400"/>
                <a:gd name="T42" fmla="*/ 1290 w 2400"/>
                <a:gd name="T43" fmla="*/ 2397 h 2400"/>
                <a:gd name="T44" fmla="*/ 1110 w 2400"/>
                <a:gd name="T45" fmla="*/ 2397 h 2400"/>
                <a:gd name="T46" fmla="*/ 937 w 2400"/>
                <a:gd name="T47" fmla="*/ 2371 h 2400"/>
                <a:gd name="T48" fmla="*/ 772 w 2400"/>
                <a:gd name="T49" fmla="*/ 2322 h 2400"/>
                <a:gd name="T50" fmla="*/ 618 w 2400"/>
                <a:gd name="T51" fmla="*/ 2250 h 2400"/>
                <a:gd name="T52" fmla="*/ 478 w 2400"/>
                <a:gd name="T53" fmla="*/ 2158 h 2400"/>
                <a:gd name="T54" fmla="*/ 351 w 2400"/>
                <a:gd name="T55" fmla="*/ 2049 h 2400"/>
                <a:gd name="T56" fmla="*/ 242 w 2400"/>
                <a:gd name="T57" fmla="*/ 1922 h 2400"/>
                <a:gd name="T58" fmla="*/ 150 w 2400"/>
                <a:gd name="T59" fmla="*/ 1782 h 2400"/>
                <a:gd name="T60" fmla="*/ 78 w 2400"/>
                <a:gd name="T61" fmla="*/ 1628 h 2400"/>
                <a:gd name="T62" fmla="*/ 29 w 2400"/>
                <a:gd name="T63" fmla="*/ 1463 h 2400"/>
                <a:gd name="T64" fmla="*/ 3 w 2400"/>
                <a:gd name="T65" fmla="*/ 1290 h 2400"/>
                <a:gd name="T66" fmla="*/ 3 w 2400"/>
                <a:gd name="T67" fmla="*/ 1110 h 2400"/>
                <a:gd name="T68" fmla="*/ 29 w 2400"/>
                <a:gd name="T69" fmla="*/ 937 h 2400"/>
                <a:gd name="T70" fmla="*/ 78 w 2400"/>
                <a:gd name="T71" fmla="*/ 773 h 2400"/>
                <a:gd name="T72" fmla="*/ 150 w 2400"/>
                <a:gd name="T73" fmla="*/ 619 h 2400"/>
                <a:gd name="T74" fmla="*/ 242 w 2400"/>
                <a:gd name="T75" fmla="*/ 478 h 2400"/>
                <a:gd name="T76" fmla="*/ 351 w 2400"/>
                <a:gd name="T77" fmla="*/ 351 h 2400"/>
                <a:gd name="T78" fmla="*/ 478 w 2400"/>
                <a:gd name="T79" fmla="*/ 242 h 2400"/>
                <a:gd name="T80" fmla="*/ 618 w 2400"/>
                <a:gd name="T81" fmla="*/ 150 h 2400"/>
                <a:gd name="T82" fmla="*/ 772 w 2400"/>
                <a:gd name="T83" fmla="*/ 79 h 2400"/>
                <a:gd name="T84" fmla="*/ 937 w 2400"/>
                <a:gd name="T85" fmla="*/ 29 h 2400"/>
                <a:gd name="T86" fmla="*/ 1110 w 2400"/>
                <a:gd name="T87" fmla="*/ 3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0" h="2400">
                  <a:moveTo>
                    <a:pt x="1200" y="0"/>
                  </a:moveTo>
                  <a:lnTo>
                    <a:pt x="1290" y="3"/>
                  </a:lnTo>
                  <a:lnTo>
                    <a:pt x="1378" y="13"/>
                  </a:lnTo>
                  <a:lnTo>
                    <a:pt x="1463" y="29"/>
                  </a:lnTo>
                  <a:lnTo>
                    <a:pt x="1547" y="51"/>
                  </a:lnTo>
                  <a:lnTo>
                    <a:pt x="1627" y="79"/>
                  </a:lnTo>
                  <a:lnTo>
                    <a:pt x="1706" y="112"/>
                  </a:lnTo>
                  <a:lnTo>
                    <a:pt x="1781" y="150"/>
                  </a:lnTo>
                  <a:lnTo>
                    <a:pt x="1854" y="193"/>
                  </a:lnTo>
                  <a:lnTo>
                    <a:pt x="1922" y="242"/>
                  </a:lnTo>
                  <a:lnTo>
                    <a:pt x="1987" y="294"/>
                  </a:lnTo>
                  <a:lnTo>
                    <a:pt x="2049" y="351"/>
                  </a:lnTo>
                  <a:lnTo>
                    <a:pt x="2106" y="413"/>
                  </a:lnTo>
                  <a:lnTo>
                    <a:pt x="2158" y="478"/>
                  </a:lnTo>
                  <a:lnTo>
                    <a:pt x="2207" y="546"/>
                  </a:lnTo>
                  <a:lnTo>
                    <a:pt x="2250" y="619"/>
                  </a:lnTo>
                  <a:lnTo>
                    <a:pt x="2288" y="694"/>
                  </a:lnTo>
                  <a:lnTo>
                    <a:pt x="2321" y="773"/>
                  </a:lnTo>
                  <a:lnTo>
                    <a:pt x="2349" y="853"/>
                  </a:lnTo>
                  <a:lnTo>
                    <a:pt x="2371" y="937"/>
                  </a:lnTo>
                  <a:lnTo>
                    <a:pt x="2387" y="1022"/>
                  </a:lnTo>
                  <a:lnTo>
                    <a:pt x="2397" y="1110"/>
                  </a:lnTo>
                  <a:lnTo>
                    <a:pt x="2400" y="1200"/>
                  </a:lnTo>
                  <a:lnTo>
                    <a:pt x="2397" y="1290"/>
                  </a:lnTo>
                  <a:lnTo>
                    <a:pt x="2387" y="1378"/>
                  </a:lnTo>
                  <a:lnTo>
                    <a:pt x="2371" y="1463"/>
                  </a:lnTo>
                  <a:lnTo>
                    <a:pt x="2349" y="1547"/>
                  </a:lnTo>
                  <a:lnTo>
                    <a:pt x="2321" y="1628"/>
                  </a:lnTo>
                  <a:lnTo>
                    <a:pt x="2288" y="1706"/>
                  </a:lnTo>
                  <a:lnTo>
                    <a:pt x="2250" y="1782"/>
                  </a:lnTo>
                  <a:lnTo>
                    <a:pt x="2207" y="1854"/>
                  </a:lnTo>
                  <a:lnTo>
                    <a:pt x="2158" y="1922"/>
                  </a:lnTo>
                  <a:lnTo>
                    <a:pt x="2106" y="1987"/>
                  </a:lnTo>
                  <a:lnTo>
                    <a:pt x="2049" y="2049"/>
                  </a:lnTo>
                  <a:lnTo>
                    <a:pt x="1987" y="2106"/>
                  </a:lnTo>
                  <a:lnTo>
                    <a:pt x="1922" y="2158"/>
                  </a:lnTo>
                  <a:lnTo>
                    <a:pt x="1854" y="2207"/>
                  </a:lnTo>
                  <a:lnTo>
                    <a:pt x="1781" y="2250"/>
                  </a:lnTo>
                  <a:lnTo>
                    <a:pt x="1706" y="2289"/>
                  </a:lnTo>
                  <a:lnTo>
                    <a:pt x="1627" y="2322"/>
                  </a:lnTo>
                  <a:lnTo>
                    <a:pt x="1547" y="2350"/>
                  </a:lnTo>
                  <a:lnTo>
                    <a:pt x="1463" y="2371"/>
                  </a:lnTo>
                  <a:lnTo>
                    <a:pt x="1378" y="2387"/>
                  </a:lnTo>
                  <a:lnTo>
                    <a:pt x="1290" y="2397"/>
                  </a:lnTo>
                  <a:lnTo>
                    <a:pt x="1200" y="2400"/>
                  </a:lnTo>
                  <a:lnTo>
                    <a:pt x="1110" y="2397"/>
                  </a:lnTo>
                  <a:lnTo>
                    <a:pt x="1022" y="2387"/>
                  </a:lnTo>
                  <a:lnTo>
                    <a:pt x="937" y="2371"/>
                  </a:lnTo>
                  <a:lnTo>
                    <a:pt x="853" y="2350"/>
                  </a:lnTo>
                  <a:lnTo>
                    <a:pt x="772" y="2322"/>
                  </a:lnTo>
                  <a:lnTo>
                    <a:pt x="694" y="2289"/>
                  </a:lnTo>
                  <a:lnTo>
                    <a:pt x="618" y="2250"/>
                  </a:lnTo>
                  <a:lnTo>
                    <a:pt x="546" y="2207"/>
                  </a:lnTo>
                  <a:lnTo>
                    <a:pt x="478" y="2158"/>
                  </a:lnTo>
                  <a:lnTo>
                    <a:pt x="413" y="2106"/>
                  </a:lnTo>
                  <a:lnTo>
                    <a:pt x="351" y="2049"/>
                  </a:lnTo>
                  <a:lnTo>
                    <a:pt x="294" y="1987"/>
                  </a:lnTo>
                  <a:lnTo>
                    <a:pt x="242" y="1922"/>
                  </a:lnTo>
                  <a:lnTo>
                    <a:pt x="193" y="1854"/>
                  </a:lnTo>
                  <a:lnTo>
                    <a:pt x="150" y="1782"/>
                  </a:lnTo>
                  <a:lnTo>
                    <a:pt x="111" y="1706"/>
                  </a:lnTo>
                  <a:lnTo>
                    <a:pt x="78" y="1628"/>
                  </a:lnTo>
                  <a:lnTo>
                    <a:pt x="50" y="1547"/>
                  </a:lnTo>
                  <a:lnTo>
                    <a:pt x="29" y="1463"/>
                  </a:lnTo>
                  <a:lnTo>
                    <a:pt x="13" y="1378"/>
                  </a:lnTo>
                  <a:lnTo>
                    <a:pt x="3" y="1290"/>
                  </a:lnTo>
                  <a:lnTo>
                    <a:pt x="0" y="1200"/>
                  </a:lnTo>
                  <a:lnTo>
                    <a:pt x="3" y="1110"/>
                  </a:lnTo>
                  <a:lnTo>
                    <a:pt x="13" y="1022"/>
                  </a:lnTo>
                  <a:lnTo>
                    <a:pt x="29" y="937"/>
                  </a:lnTo>
                  <a:lnTo>
                    <a:pt x="50" y="853"/>
                  </a:lnTo>
                  <a:lnTo>
                    <a:pt x="78" y="773"/>
                  </a:lnTo>
                  <a:lnTo>
                    <a:pt x="111" y="694"/>
                  </a:lnTo>
                  <a:lnTo>
                    <a:pt x="150" y="619"/>
                  </a:lnTo>
                  <a:lnTo>
                    <a:pt x="193" y="546"/>
                  </a:lnTo>
                  <a:lnTo>
                    <a:pt x="242" y="478"/>
                  </a:lnTo>
                  <a:lnTo>
                    <a:pt x="294" y="413"/>
                  </a:lnTo>
                  <a:lnTo>
                    <a:pt x="351" y="351"/>
                  </a:lnTo>
                  <a:lnTo>
                    <a:pt x="413" y="294"/>
                  </a:lnTo>
                  <a:lnTo>
                    <a:pt x="478" y="242"/>
                  </a:lnTo>
                  <a:lnTo>
                    <a:pt x="546" y="193"/>
                  </a:lnTo>
                  <a:lnTo>
                    <a:pt x="618" y="150"/>
                  </a:lnTo>
                  <a:lnTo>
                    <a:pt x="694" y="112"/>
                  </a:lnTo>
                  <a:lnTo>
                    <a:pt x="772" y="79"/>
                  </a:lnTo>
                  <a:lnTo>
                    <a:pt x="853" y="51"/>
                  </a:lnTo>
                  <a:lnTo>
                    <a:pt x="937" y="29"/>
                  </a:lnTo>
                  <a:lnTo>
                    <a:pt x="1022" y="13"/>
                  </a:lnTo>
                  <a:lnTo>
                    <a:pt x="1110" y="3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0524230C-8BE1-48A0-AFBD-EF9475CC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886"/>
              <a:ext cx="380" cy="245"/>
            </a:xfrm>
            <a:custGeom>
              <a:avLst/>
              <a:gdLst>
                <a:gd name="T0" fmla="*/ 218 w 1140"/>
                <a:gd name="T1" fmla="*/ 0 h 736"/>
                <a:gd name="T2" fmla="*/ 781 w 1140"/>
                <a:gd name="T3" fmla="*/ 0 h 736"/>
                <a:gd name="T4" fmla="*/ 1026 w 1140"/>
                <a:gd name="T5" fmla="*/ 425 h 736"/>
                <a:gd name="T6" fmla="*/ 1140 w 1140"/>
                <a:gd name="T7" fmla="*/ 359 h 736"/>
                <a:gd name="T8" fmla="*/ 1090 w 1140"/>
                <a:gd name="T9" fmla="*/ 536 h 736"/>
                <a:gd name="T10" fmla="*/ 1032 w 1140"/>
                <a:gd name="T11" fmla="*/ 736 h 736"/>
                <a:gd name="T12" fmla="*/ 651 w 1140"/>
                <a:gd name="T13" fmla="*/ 640 h 736"/>
                <a:gd name="T14" fmla="*/ 761 w 1140"/>
                <a:gd name="T15" fmla="*/ 577 h 736"/>
                <a:gd name="T16" fmla="*/ 604 w 1140"/>
                <a:gd name="T17" fmla="*/ 305 h 736"/>
                <a:gd name="T18" fmla="*/ 394 w 1140"/>
                <a:gd name="T19" fmla="*/ 305 h 736"/>
                <a:gd name="T20" fmla="*/ 260 w 1140"/>
                <a:gd name="T21" fmla="*/ 536 h 736"/>
                <a:gd name="T22" fmla="*/ 233 w 1140"/>
                <a:gd name="T23" fmla="*/ 416 h 736"/>
                <a:gd name="T24" fmla="*/ 213 w 1140"/>
                <a:gd name="T25" fmla="*/ 335 h 736"/>
                <a:gd name="T26" fmla="*/ 130 w 1140"/>
                <a:gd name="T27" fmla="*/ 351 h 736"/>
                <a:gd name="T28" fmla="*/ 0 w 1140"/>
                <a:gd name="T29" fmla="*/ 377 h 736"/>
                <a:gd name="T30" fmla="*/ 218 w 1140"/>
                <a:gd name="T3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0" h="736">
                  <a:moveTo>
                    <a:pt x="218" y="0"/>
                  </a:moveTo>
                  <a:lnTo>
                    <a:pt x="781" y="0"/>
                  </a:lnTo>
                  <a:lnTo>
                    <a:pt x="1026" y="425"/>
                  </a:lnTo>
                  <a:lnTo>
                    <a:pt x="1140" y="359"/>
                  </a:lnTo>
                  <a:lnTo>
                    <a:pt x="1090" y="536"/>
                  </a:lnTo>
                  <a:lnTo>
                    <a:pt x="1032" y="736"/>
                  </a:lnTo>
                  <a:lnTo>
                    <a:pt x="651" y="640"/>
                  </a:lnTo>
                  <a:lnTo>
                    <a:pt x="761" y="577"/>
                  </a:lnTo>
                  <a:lnTo>
                    <a:pt x="604" y="305"/>
                  </a:lnTo>
                  <a:lnTo>
                    <a:pt x="394" y="305"/>
                  </a:lnTo>
                  <a:lnTo>
                    <a:pt x="260" y="536"/>
                  </a:lnTo>
                  <a:lnTo>
                    <a:pt x="233" y="416"/>
                  </a:lnTo>
                  <a:lnTo>
                    <a:pt x="213" y="335"/>
                  </a:lnTo>
                  <a:lnTo>
                    <a:pt x="130" y="351"/>
                  </a:lnTo>
                  <a:lnTo>
                    <a:pt x="0" y="37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4F22EC6A-7A25-4D77-BEE7-94EBCAB17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099"/>
              <a:ext cx="345" cy="336"/>
            </a:xfrm>
            <a:custGeom>
              <a:avLst/>
              <a:gdLst>
                <a:gd name="T0" fmla="*/ 817 w 1033"/>
                <a:gd name="T1" fmla="*/ 0 h 1008"/>
                <a:gd name="T2" fmla="*/ 1033 w 1033"/>
                <a:gd name="T3" fmla="*/ 375 h 1008"/>
                <a:gd name="T4" fmla="*/ 752 w 1033"/>
                <a:gd name="T5" fmla="*/ 863 h 1008"/>
                <a:gd name="T6" fmla="*/ 272 w 1033"/>
                <a:gd name="T7" fmla="*/ 863 h 1008"/>
                <a:gd name="T8" fmla="*/ 272 w 1033"/>
                <a:gd name="T9" fmla="*/ 1008 h 1008"/>
                <a:gd name="T10" fmla="*/ 0 w 1033"/>
                <a:gd name="T11" fmla="*/ 725 h 1008"/>
                <a:gd name="T12" fmla="*/ 272 w 1033"/>
                <a:gd name="T13" fmla="*/ 443 h 1008"/>
                <a:gd name="T14" fmla="*/ 272 w 1033"/>
                <a:gd name="T15" fmla="*/ 558 h 1008"/>
                <a:gd name="T16" fmla="*/ 576 w 1033"/>
                <a:gd name="T17" fmla="*/ 558 h 1008"/>
                <a:gd name="T18" fmla="*/ 681 w 1033"/>
                <a:gd name="T19" fmla="*/ 375 h 1008"/>
                <a:gd name="T20" fmla="*/ 551 w 1033"/>
                <a:gd name="T21" fmla="*/ 149 h 1008"/>
                <a:gd name="T22" fmla="*/ 677 w 1033"/>
                <a:gd name="T23" fmla="*/ 180 h 1008"/>
                <a:gd name="T24" fmla="*/ 759 w 1033"/>
                <a:gd name="T25" fmla="*/ 201 h 1008"/>
                <a:gd name="T26" fmla="*/ 781 w 1033"/>
                <a:gd name="T27" fmla="*/ 120 h 1008"/>
                <a:gd name="T28" fmla="*/ 817 w 1033"/>
                <a:gd name="T29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3" h="1008">
                  <a:moveTo>
                    <a:pt x="817" y="0"/>
                  </a:moveTo>
                  <a:lnTo>
                    <a:pt x="1033" y="375"/>
                  </a:lnTo>
                  <a:lnTo>
                    <a:pt x="752" y="863"/>
                  </a:lnTo>
                  <a:lnTo>
                    <a:pt x="272" y="863"/>
                  </a:lnTo>
                  <a:lnTo>
                    <a:pt x="272" y="1008"/>
                  </a:lnTo>
                  <a:lnTo>
                    <a:pt x="0" y="725"/>
                  </a:lnTo>
                  <a:lnTo>
                    <a:pt x="272" y="443"/>
                  </a:lnTo>
                  <a:lnTo>
                    <a:pt x="272" y="558"/>
                  </a:lnTo>
                  <a:lnTo>
                    <a:pt x="576" y="558"/>
                  </a:lnTo>
                  <a:lnTo>
                    <a:pt x="681" y="375"/>
                  </a:lnTo>
                  <a:lnTo>
                    <a:pt x="551" y="149"/>
                  </a:lnTo>
                  <a:lnTo>
                    <a:pt x="677" y="180"/>
                  </a:lnTo>
                  <a:lnTo>
                    <a:pt x="759" y="201"/>
                  </a:lnTo>
                  <a:lnTo>
                    <a:pt x="781" y="12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93A15239-55E5-4F97-8F4D-A0E86DA7B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031"/>
              <a:ext cx="248" cy="356"/>
            </a:xfrm>
            <a:custGeom>
              <a:avLst/>
              <a:gdLst>
                <a:gd name="T0" fmla="*/ 517 w 743"/>
                <a:gd name="T1" fmla="*/ 0 h 1067"/>
                <a:gd name="T2" fmla="*/ 566 w 743"/>
                <a:gd name="T3" fmla="*/ 209 h 1067"/>
                <a:gd name="T4" fmla="*/ 608 w 743"/>
                <a:gd name="T5" fmla="*/ 382 h 1067"/>
                <a:gd name="T6" fmla="*/ 504 w 743"/>
                <a:gd name="T7" fmla="*/ 316 h 1067"/>
                <a:gd name="T8" fmla="*/ 353 w 743"/>
                <a:gd name="T9" fmla="*/ 579 h 1067"/>
                <a:gd name="T10" fmla="*/ 458 w 743"/>
                <a:gd name="T11" fmla="*/ 762 h 1067"/>
                <a:gd name="T12" fmla="*/ 743 w 743"/>
                <a:gd name="T13" fmla="*/ 762 h 1067"/>
                <a:gd name="T14" fmla="*/ 640 w 743"/>
                <a:gd name="T15" fmla="*/ 869 h 1067"/>
                <a:gd name="T16" fmla="*/ 581 w 743"/>
                <a:gd name="T17" fmla="*/ 929 h 1067"/>
                <a:gd name="T18" fmla="*/ 640 w 743"/>
                <a:gd name="T19" fmla="*/ 990 h 1067"/>
                <a:gd name="T20" fmla="*/ 714 w 743"/>
                <a:gd name="T21" fmla="*/ 1067 h 1067"/>
                <a:gd name="T22" fmla="*/ 282 w 743"/>
                <a:gd name="T23" fmla="*/ 1067 h 1067"/>
                <a:gd name="T24" fmla="*/ 0 w 743"/>
                <a:gd name="T25" fmla="*/ 579 h 1067"/>
                <a:gd name="T26" fmla="*/ 247 w 743"/>
                <a:gd name="T27" fmla="*/ 152 h 1067"/>
                <a:gd name="T28" fmla="*/ 132 w 743"/>
                <a:gd name="T29" fmla="*/ 77 h 1067"/>
                <a:gd name="T30" fmla="*/ 311 w 743"/>
                <a:gd name="T31" fmla="*/ 41 h 1067"/>
                <a:gd name="T32" fmla="*/ 467 w 743"/>
                <a:gd name="T33" fmla="*/ 10 h 1067"/>
                <a:gd name="T34" fmla="*/ 517 w 743"/>
                <a:gd name="T35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3" h="1067">
                  <a:moveTo>
                    <a:pt x="517" y="0"/>
                  </a:moveTo>
                  <a:lnTo>
                    <a:pt x="566" y="209"/>
                  </a:lnTo>
                  <a:lnTo>
                    <a:pt x="608" y="382"/>
                  </a:lnTo>
                  <a:lnTo>
                    <a:pt x="504" y="316"/>
                  </a:lnTo>
                  <a:lnTo>
                    <a:pt x="353" y="579"/>
                  </a:lnTo>
                  <a:lnTo>
                    <a:pt x="458" y="762"/>
                  </a:lnTo>
                  <a:lnTo>
                    <a:pt x="743" y="762"/>
                  </a:lnTo>
                  <a:lnTo>
                    <a:pt x="640" y="869"/>
                  </a:lnTo>
                  <a:lnTo>
                    <a:pt x="581" y="929"/>
                  </a:lnTo>
                  <a:lnTo>
                    <a:pt x="640" y="990"/>
                  </a:lnTo>
                  <a:lnTo>
                    <a:pt x="714" y="1067"/>
                  </a:lnTo>
                  <a:lnTo>
                    <a:pt x="282" y="1067"/>
                  </a:lnTo>
                  <a:lnTo>
                    <a:pt x="0" y="579"/>
                  </a:lnTo>
                  <a:lnTo>
                    <a:pt x="247" y="152"/>
                  </a:lnTo>
                  <a:lnTo>
                    <a:pt x="132" y="77"/>
                  </a:lnTo>
                  <a:lnTo>
                    <a:pt x="311" y="41"/>
                  </a:lnTo>
                  <a:lnTo>
                    <a:pt x="467" y="1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5" name="2011_aug_27_mais_db_09" descr="grün, gelb, Umwelt, Lebensmittel, Mais green, yellow, environment, food, maize">
            <a:extLst>
              <a:ext uri="{FF2B5EF4-FFF2-40B4-BE49-F238E27FC236}">
                <a16:creationId xmlns:a16="http://schemas.microsoft.com/office/drawing/2014/main" id="{48DEB908-2AC8-470E-81EC-F7FE0676FE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/>
          <a:stretch/>
        </p:blipFill>
        <p:spPr>
          <a:xfrm>
            <a:off x="4218858" y="4517172"/>
            <a:ext cx="1729964" cy="1100015"/>
          </a:xfrm>
          <a:prstGeom prst="rect">
            <a:avLst/>
          </a:prstGeom>
        </p:spPr>
      </p:pic>
      <p:pic>
        <p:nvPicPr>
          <p:cNvPr id="117" name="Grafik 13">
            <a:extLst>
              <a:ext uri="{FF2B5EF4-FFF2-40B4-BE49-F238E27FC236}">
                <a16:creationId xmlns:a16="http://schemas.microsoft.com/office/drawing/2014/main" id="{97CB66AF-AC13-4737-8407-28283A19FC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447"/>
          <a:stretch/>
        </p:blipFill>
        <p:spPr>
          <a:xfrm>
            <a:off x="9283602" y="4517172"/>
            <a:ext cx="1729964" cy="1100014"/>
          </a:xfrm>
          <a:prstGeom prst="rect">
            <a:avLst/>
          </a:prstGeom>
        </p:spPr>
      </p:pic>
      <p:pic>
        <p:nvPicPr>
          <p:cNvPr id="119" name="Grafik 17">
            <a:extLst>
              <a:ext uri="{FF2B5EF4-FFF2-40B4-BE49-F238E27FC236}">
                <a16:creationId xmlns:a16="http://schemas.microsoft.com/office/drawing/2014/main" id="{E00DC91B-7ABD-45BF-B8F6-60410F6B93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9690" b="8811"/>
          <a:stretch/>
        </p:blipFill>
        <p:spPr>
          <a:xfrm>
            <a:off x="6781822" y="4517173"/>
            <a:ext cx="1729964" cy="1100014"/>
          </a:xfrm>
          <a:prstGeom prst="rect">
            <a:avLst/>
          </a:prstGeom>
        </p:spPr>
      </p:pic>
      <p:sp>
        <p:nvSpPr>
          <p:cNvPr id="1043" name="Textfeld 1042">
            <a:extLst>
              <a:ext uri="{FF2B5EF4-FFF2-40B4-BE49-F238E27FC236}">
                <a16:creationId xmlns:a16="http://schemas.microsoft.com/office/drawing/2014/main" id="{50586D4D-4856-4AEA-AC5E-D3C637EDA7A7}"/>
              </a:ext>
            </a:extLst>
          </p:cNvPr>
          <p:cNvSpPr txBox="1"/>
          <p:nvPr/>
        </p:nvSpPr>
        <p:spPr>
          <a:xfrm>
            <a:off x="4277999" y="4020542"/>
            <a:ext cx="1670823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Virgin agricultural raw materials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48CAA8D1-AD81-4C38-AF39-D241871168E5}"/>
              </a:ext>
            </a:extLst>
          </p:cNvPr>
          <p:cNvSpPr txBox="1"/>
          <p:nvPr/>
        </p:nvSpPr>
        <p:spPr>
          <a:xfrm>
            <a:off x="6893805" y="4020542"/>
            <a:ext cx="1571779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Waste materials of biological origin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8637B5F5-76D2-4268-BE4E-1B9AFFC64234}"/>
              </a:ext>
            </a:extLst>
          </p:cNvPr>
          <p:cNvSpPr txBox="1"/>
          <p:nvPr/>
        </p:nvSpPr>
        <p:spPr>
          <a:xfrm>
            <a:off x="9230741" y="4020542"/>
            <a:ext cx="1808616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Waste materials of non-biological origin</a:t>
            </a:r>
          </a:p>
        </p:txBody>
      </p:sp>
      <p:sp>
        <p:nvSpPr>
          <p:cNvPr id="1044" name="Rechteck 1043">
            <a:extLst>
              <a:ext uri="{FF2B5EF4-FFF2-40B4-BE49-F238E27FC236}">
                <a16:creationId xmlns:a16="http://schemas.microsoft.com/office/drawing/2014/main" id="{B3096E29-50E7-4B2F-A882-31246A07F3B0}"/>
              </a:ext>
            </a:extLst>
          </p:cNvPr>
          <p:cNvSpPr/>
          <p:nvPr/>
        </p:nvSpPr>
        <p:spPr>
          <a:xfrm>
            <a:off x="442913" y="1570462"/>
            <a:ext cx="10915835" cy="470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Type </a:t>
            </a:r>
            <a:r>
              <a:rPr lang="de-DE" sz="1600" b="1" i="0" u="none" baseline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de-DE" sz="16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600" b="1" i="0" u="none" baseline="0" err="1">
                <a:solidFill>
                  <a:schemeClr val="bg1"/>
                </a:solidFill>
                <a:latin typeface="Arial" panose="020B0604020202020204" pitchFamily="34" charset="0"/>
              </a:rPr>
              <a:t>Feedstock</a:t>
            </a:r>
            <a:endParaRPr lang="de-DE" sz="1600" b="1" i="0" u="none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hteck 73">
            <a:extLst>
              <a:ext uri="{FF2B5EF4-FFF2-40B4-BE49-F238E27FC236}">
                <a16:creationId xmlns:a16="http://schemas.microsoft.com/office/drawing/2014/main" id="{8E727F9B-2C99-4220-B7D6-09B3B70BF1FE}"/>
              </a:ext>
            </a:extLst>
          </p:cNvPr>
          <p:cNvSpPr/>
          <p:nvPr/>
        </p:nvSpPr>
        <p:spPr>
          <a:xfrm>
            <a:off x="3664300" y="2173771"/>
            <a:ext cx="7692813" cy="466007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b="1">
                <a:solidFill>
                  <a:srgbClr val="000000"/>
                </a:solidFill>
                <a:latin typeface="Arial"/>
                <a:cs typeface="Arial"/>
              </a:rPr>
              <a:t>Renewables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126D56-D520-42A9-B247-BCA674D269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7474" y="227724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3F087178-9F1A-42D6-995A-C64D0FF8DB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70" imgH="371" progId="TCLayout.ActiveDocument.1">
                  <p:embed/>
                </p:oleObj>
              </mc:Choice>
              <mc:Fallback>
                <p:oleObj name="think-cell Folie" r:id="rId4" imgW="370" imgH="371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3F087178-9F1A-42D6-995A-C64D0FF8DB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30BF4E27-A97A-411A-9ECB-28275254BC87}"/>
              </a:ext>
            </a:extLst>
          </p:cNvPr>
          <p:cNvSpPr/>
          <p:nvPr/>
        </p:nvSpPr>
        <p:spPr>
          <a:xfrm>
            <a:off x="605642" y="2649898"/>
            <a:ext cx="2458192" cy="315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B1FB059-EA65-4B73-ACE1-16ADD5EF170D}"/>
              </a:ext>
            </a:extLst>
          </p:cNvPr>
          <p:cNvSpPr/>
          <p:nvPr/>
        </p:nvSpPr>
        <p:spPr>
          <a:xfrm>
            <a:off x="442913" y="1557338"/>
            <a:ext cx="11304000" cy="9128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0FF45-5732-4370-8BD1-A4BF66E2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ISCC certified </a:t>
            </a:r>
            <a:r>
              <a:rPr lang="en-US" err="1"/>
              <a:t>eCO</a:t>
            </a:r>
            <a:r>
              <a:rPr lang="en-US"/>
              <a:t> products</a:t>
            </a:r>
            <a:br>
              <a:rPr lang="en-US"/>
            </a:br>
            <a:r>
              <a:rPr lang="en-US" sz="2000" b="0">
                <a:solidFill>
                  <a:schemeClr val="dk1"/>
                </a:solidFill>
              </a:rPr>
              <a:t>Evonik is moving closer to achieve its Sustainability goals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3D84A4-9032-4B12-AC47-51EF6888ADF7}"/>
              </a:ext>
            </a:extLst>
          </p:cNvPr>
          <p:cNvSpPr txBox="1"/>
          <p:nvPr/>
        </p:nvSpPr>
        <p:spPr>
          <a:xfrm>
            <a:off x="3601356" y="1644799"/>
            <a:ext cx="5426511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4400" b="1" u="none" baseline="0" err="1">
                <a:solidFill>
                  <a:srgbClr val="000000"/>
                </a:solidFill>
                <a:latin typeface="Arial" panose="020B0604020202020204" pitchFamily="34" charset="0"/>
              </a:rPr>
              <a:t>eCO</a:t>
            </a:r>
            <a:r>
              <a:rPr lang="de-DE" sz="44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de-DE" sz="4400" b="0" i="0" u="none" baseline="0" err="1">
                <a:solidFill>
                  <a:srgbClr val="000000"/>
                </a:solidFill>
                <a:latin typeface="Arial" panose="020B0604020202020204" pitchFamily="34" charset="0"/>
              </a:rPr>
              <a:t>eliminate</a:t>
            </a:r>
            <a:r>
              <a:rPr lang="de-DE" sz="44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 CO</a:t>
            </a:r>
            <a:r>
              <a:rPr lang="de-DE" sz="4400" b="0" i="0" u="none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A6FDC99-A973-4E69-9B86-B8FBCD3C8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70" y="3540242"/>
            <a:ext cx="2031771" cy="12192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ECA82A7A-B0FE-4610-83A6-98AC7E1F5690}"/>
              </a:ext>
            </a:extLst>
          </p:cNvPr>
          <p:cNvSpPr/>
          <p:nvPr/>
        </p:nvSpPr>
        <p:spPr>
          <a:xfrm>
            <a:off x="3276662" y="2649898"/>
            <a:ext cx="5851506" cy="3157432"/>
          </a:xfrm>
          <a:prstGeom prst="rect">
            <a:avLst/>
          </a:prstGeom>
          <a:solidFill>
            <a:srgbClr val="D6D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825EB34-903A-4293-860D-0CC2FBB6CD94}"/>
              </a:ext>
            </a:extLst>
          </p:cNvPr>
          <p:cNvSpPr txBox="1"/>
          <p:nvPr/>
        </p:nvSpPr>
        <p:spPr>
          <a:xfrm>
            <a:off x="3386788" y="2893578"/>
            <a:ext cx="5641079" cy="26776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ISCC = multi-stakeholder initiative &amp; member of the UN Global Compact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Globally </a:t>
            </a:r>
            <a:r>
              <a:rPr lang="en-US" sz="1600" b="1" i="0" u="none" baseline="0" dirty="0">
                <a:solidFill>
                  <a:schemeClr val="accent2"/>
                </a:solidFill>
                <a:latin typeface="Arial" panose="020B0604020202020204" pitchFamily="34" charset="0"/>
              </a:rPr>
              <a:t>leading certification system </a:t>
            </a:r>
            <a:r>
              <a:rPr lang="en-US" sz="1600" b="1" i="0" u="none" baseline="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b="1" i="0" u="none" baseline="0" dirty="0">
                <a:solidFill>
                  <a:schemeClr val="accent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addresses </a:t>
            </a:r>
            <a:r>
              <a:rPr lang="en-US" sz="1600" b="1" i="0" u="none" baseline="0" dirty="0">
                <a:solidFill>
                  <a:schemeClr val="accent2"/>
                </a:solidFill>
                <a:latin typeface="Arial" panose="020B0604020202020204" pitchFamily="34" charset="0"/>
              </a:rPr>
              <a:t>sustainability requirements </a:t>
            </a: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all feedstocks and markets</a:t>
            </a:r>
          </a:p>
          <a:p>
            <a:pPr marL="285750" indent="-285750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Provides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traceability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along the supply chain </a:t>
            </a:r>
          </a:p>
          <a:p>
            <a:pPr marL="285750" indent="-285750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Evonik’s </a:t>
            </a:r>
            <a:r>
              <a:rPr lang="en-US" sz="1600" b="0" i="0" u="non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eCO</a:t>
            </a: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 series combines all products that use a (certified) mass balance approach to </a:t>
            </a:r>
            <a:r>
              <a:rPr lang="en-US" sz="1600" b="1" i="0" u="none" baseline="0" dirty="0">
                <a:solidFill>
                  <a:schemeClr val="accent2"/>
                </a:solidFill>
                <a:latin typeface="Arial" panose="020B0604020202020204" pitchFamily="34" charset="0"/>
              </a:rPr>
              <a:t>lower their Carbon Footprint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E6381D-13CB-4903-A332-A2F84957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46" y="2649898"/>
            <a:ext cx="2235697" cy="31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B0288-D4AA-4117-9977-DEF0CABB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5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953CA7CE-3311-4FC8-B513-49BE97BE39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43" imgH="446" progId="TCLayout.ActiveDocument.1">
                  <p:embed/>
                </p:oleObj>
              </mc:Choice>
              <mc:Fallback>
                <p:oleObj name="think-cell Folie" r:id="rId5" imgW="443" imgH="44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953CA7CE-3311-4FC8-B513-49BE97BE3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53D5789C-72DA-4095-91E6-3F7FAEE217E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160" b="1" u="none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4CFD28-F328-43E7-8FD7-F05CD6A7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ISCC PLUS Certificate</a:t>
            </a:r>
            <a:br>
              <a:rPr lang="en-US"/>
            </a:br>
            <a:r>
              <a:rPr lang="en-US" b="0">
                <a:solidFill>
                  <a:schemeClr val="tx1"/>
                </a:solidFill>
              </a:rPr>
              <a:t>International Sustainability and Carbon Certification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59E2847-3CF1-4310-ACFE-A2DFB89190D8}"/>
              </a:ext>
            </a:extLst>
          </p:cNvPr>
          <p:cNvSpPr/>
          <p:nvPr/>
        </p:nvSpPr>
        <p:spPr>
          <a:xfrm>
            <a:off x="695402" y="1640248"/>
            <a:ext cx="5374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ISCC is </a:t>
            </a:r>
            <a:r>
              <a:rPr lang="en-US" b="1"/>
              <a:t>well-established</a:t>
            </a:r>
            <a:r>
              <a:rPr lang="en-US"/>
              <a:t> and </a:t>
            </a:r>
            <a:r>
              <a:rPr lang="en-US" b="1"/>
              <a:t>recognized</a:t>
            </a:r>
            <a:r>
              <a:rPr lang="en-US"/>
              <a:t> by many companies and organizations</a:t>
            </a: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C3FCCC-9825-47E5-9C09-2210CF96E2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149" b="5725"/>
          <a:stretch/>
        </p:blipFill>
        <p:spPr>
          <a:xfrm>
            <a:off x="695402" y="2951040"/>
            <a:ext cx="4773413" cy="26622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AED1C8-193E-40AE-9927-BA035597088A}"/>
              </a:ext>
            </a:extLst>
          </p:cNvPr>
          <p:cNvSpPr txBox="1"/>
          <p:nvPr/>
        </p:nvSpPr>
        <p:spPr>
          <a:xfrm>
            <a:off x="6291772" y="1686414"/>
            <a:ext cx="5423303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What do they do?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966E3EC-35D6-4189-8945-6D8162CC8B84}"/>
              </a:ext>
            </a:extLst>
          </p:cNvPr>
          <p:cNvSpPr/>
          <p:nvPr/>
        </p:nvSpPr>
        <p:spPr>
          <a:xfrm>
            <a:off x="6377050" y="2796640"/>
            <a:ext cx="1650670" cy="1336036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Implementing social and ecological sust. criteria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E969171-8B1B-42D7-AD75-E722F2B2C841}"/>
              </a:ext>
            </a:extLst>
          </p:cNvPr>
          <p:cNvSpPr/>
          <p:nvPr/>
        </p:nvSpPr>
        <p:spPr>
          <a:xfrm>
            <a:off x="8221802" y="2796640"/>
            <a:ext cx="1650670" cy="1336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Verifies predefined and transparent mass balance accounting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966248A-F493-42FA-B124-D7BD5FB9EB5E}"/>
              </a:ext>
            </a:extLst>
          </p:cNvPr>
          <p:cNvSpPr/>
          <p:nvPr/>
        </p:nvSpPr>
        <p:spPr>
          <a:xfrm>
            <a:off x="10066555" y="2796640"/>
            <a:ext cx="1650670" cy="1336036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Monitoring deforestation-free supply chains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D04E713-C9AD-4FCF-A685-E7B5C76CB2B8}"/>
              </a:ext>
            </a:extLst>
          </p:cNvPr>
          <p:cNvSpPr/>
          <p:nvPr/>
        </p:nvSpPr>
        <p:spPr>
          <a:xfrm>
            <a:off x="6374900" y="4324579"/>
            <a:ext cx="1650670" cy="1336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Avoiding conversion of biodiverse grassland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FBF3F6B-9A8F-4DD6-9BD9-66658D5AB9FB}"/>
              </a:ext>
            </a:extLst>
          </p:cNvPr>
          <p:cNvSpPr/>
          <p:nvPr/>
        </p:nvSpPr>
        <p:spPr>
          <a:xfrm>
            <a:off x="8219652" y="4324579"/>
            <a:ext cx="1650670" cy="1336036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Calculating and reducing GHG emissions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F7AB600-598F-448B-A481-D21F47637F49}"/>
              </a:ext>
            </a:extLst>
          </p:cNvPr>
          <p:cNvSpPr/>
          <p:nvPr/>
        </p:nvSpPr>
        <p:spPr>
          <a:xfrm>
            <a:off x="10064405" y="4324579"/>
            <a:ext cx="1650670" cy="1336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Establishing traceability in global supply chains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FD835D75-9F3C-4F94-A6B7-58D7FF78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402" y="6331354"/>
            <a:ext cx="8549631" cy="123111"/>
          </a:xfrm>
        </p:spPr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42234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2913" y="1564388"/>
            <a:ext cx="11306175" cy="431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587388" y="1628800"/>
            <a:ext cx="9852719" cy="421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lt1"/>
                </a:solidFill>
              </a:rPr>
              <a:t>Evonik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Business Line Coating &amp; Adhesive Resins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POLYVEST</a:t>
            </a:r>
            <a:r>
              <a:rPr lang="en-US" sz="1800" baseline="30000" dirty="0"/>
              <a:t>®</a:t>
            </a:r>
            <a:r>
              <a:rPr lang="en-US" sz="1800" dirty="0"/>
              <a:t> </a:t>
            </a:r>
            <a:r>
              <a:rPr lang="en-US" sz="1800" dirty="0" err="1"/>
              <a:t>eCO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Q&amp;A Session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AA406CA1-567F-4A22-A156-0F8943FD43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6" progId="TCLayout.ActiveDocument.1">
                  <p:embed/>
                </p:oleObj>
              </mc:Choice>
              <mc:Fallback>
                <p:oleObj name="think-cell Folie" r:id="rId3" imgW="395" imgH="396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AA406CA1-567F-4A22-A156-0F8943FD4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DE3BDD3-219D-4008-A7E4-056BB326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The </a:t>
            </a:r>
            <a:r>
              <a:rPr lang="de-DE" err="1"/>
              <a:t>Mass</a:t>
            </a:r>
            <a:r>
              <a:rPr lang="de-DE"/>
              <a:t> Balance Approach </a:t>
            </a:r>
            <a:br>
              <a:rPr lang="de-DE"/>
            </a:br>
            <a:r>
              <a:rPr lang="de-DE" sz="2000" b="0">
                <a:solidFill>
                  <a:schemeClr val="dk1"/>
                </a:solidFill>
              </a:rPr>
              <a:t>Fossil and </a:t>
            </a:r>
            <a:r>
              <a:rPr lang="de-DE" sz="2000" b="0" err="1">
                <a:solidFill>
                  <a:schemeClr val="dk1"/>
                </a:solidFill>
              </a:rPr>
              <a:t>sustainable</a:t>
            </a:r>
            <a:r>
              <a:rPr lang="de-DE" sz="2000" b="0">
                <a:solidFill>
                  <a:schemeClr val="dk1"/>
                </a:solidFill>
              </a:rPr>
              <a:t> </a:t>
            </a:r>
            <a:r>
              <a:rPr lang="de-DE" sz="2000" b="0" err="1">
                <a:solidFill>
                  <a:schemeClr val="dk1"/>
                </a:solidFill>
              </a:rPr>
              <a:t>raw</a:t>
            </a:r>
            <a:r>
              <a:rPr lang="de-DE" sz="2000" b="0">
                <a:solidFill>
                  <a:schemeClr val="dk1"/>
                </a:solidFill>
              </a:rPr>
              <a:t> </a:t>
            </a:r>
            <a:r>
              <a:rPr lang="de-DE" sz="2000" b="0" err="1">
                <a:solidFill>
                  <a:schemeClr val="dk1"/>
                </a:solidFill>
              </a:rPr>
              <a:t>materials</a:t>
            </a:r>
            <a:r>
              <a:rPr lang="de-DE" sz="2000" b="0">
                <a:solidFill>
                  <a:schemeClr val="dk1"/>
                </a:solidFill>
              </a:rPr>
              <a:t> </a:t>
            </a:r>
            <a:r>
              <a:rPr lang="de-DE" sz="2000" b="0" err="1">
                <a:solidFill>
                  <a:schemeClr val="dk1"/>
                </a:solidFill>
              </a:rPr>
              <a:t>can</a:t>
            </a:r>
            <a:r>
              <a:rPr lang="de-DE" sz="2000" b="0">
                <a:solidFill>
                  <a:schemeClr val="dk1"/>
                </a:solidFill>
              </a:rPr>
              <a:t> </a:t>
            </a:r>
            <a:r>
              <a:rPr lang="de-DE" sz="2000" b="0" err="1">
                <a:solidFill>
                  <a:schemeClr val="dk1"/>
                </a:solidFill>
              </a:rPr>
              <a:t>be</a:t>
            </a:r>
            <a:r>
              <a:rPr lang="de-DE" sz="2000" b="0">
                <a:solidFill>
                  <a:schemeClr val="dk1"/>
                </a:solidFill>
              </a:rPr>
              <a:t> </a:t>
            </a:r>
            <a:r>
              <a:rPr lang="de-DE" sz="2000" b="0" err="1">
                <a:solidFill>
                  <a:schemeClr val="dk1"/>
                </a:solidFill>
              </a:rPr>
              <a:t>used</a:t>
            </a:r>
            <a:r>
              <a:rPr lang="de-DE" sz="2000" b="0">
                <a:solidFill>
                  <a:schemeClr val="dk1"/>
                </a:solidFill>
              </a:rPr>
              <a:t> </a:t>
            </a:r>
            <a:r>
              <a:rPr lang="de-DE" sz="2000" b="0" err="1">
                <a:solidFill>
                  <a:schemeClr val="dk1"/>
                </a:solidFill>
              </a:rPr>
              <a:t>simultaneously</a:t>
            </a:r>
            <a:r>
              <a:rPr lang="de-DE" sz="2000" b="0">
                <a:solidFill>
                  <a:schemeClr val="dk1"/>
                </a:solidFill>
              </a:rPr>
              <a:t> in </a:t>
            </a:r>
            <a:r>
              <a:rPr lang="de-DE" sz="2000" b="0" err="1">
                <a:solidFill>
                  <a:schemeClr val="dk1"/>
                </a:solidFill>
              </a:rPr>
              <a:t>one</a:t>
            </a:r>
            <a:r>
              <a:rPr lang="de-DE" sz="2000" b="0">
                <a:solidFill>
                  <a:schemeClr val="dk1"/>
                </a:solidFill>
              </a:rPr>
              <a:t> plant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B9F334-03F1-4F08-A53A-97FC9D25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126D56-D520-42A9-B247-BCA674D26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04" y="4586597"/>
            <a:ext cx="720000" cy="72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08EA12-356C-4157-859B-85C8848EC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94" y="2419071"/>
            <a:ext cx="720000" cy="72000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1B22D8B-6013-4542-8819-FF82BC2E7DF8}"/>
              </a:ext>
            </a:extLst>
          </p:cNvPr>
          <p:cNvGrpSpPr/>
          <p:nvPr/>
        </p:nvGrpSpPr>
        <p:grpSpPr>
          <a:xfrm>
            <a:off x="2380012" y="3675062"/>
            <a:ext cx="5163040" cy="467587"/>
            <a:chOff x="3155460" y="3520509"/>
            <a:chExt cx="6016724" cy="1702333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C21AA6B-FEE2-4060-B1DB-BB78F4AF300B}"/>
                </a:ext>
              </a:extLst>
            </p:cNvPr>
            <p:cNvSpPr/>
            <p:nvPr/>
          </p:nvSpPr>
          <p:spPr>
            <a:xfrm>
              <a:off x="3155460" y="3736170"/>
              <a:ext cx="6015820" cy="125945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de-DE" sz="1600" b="0" i="0" u="none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AAA71F1D-3CCF-49BE-A39A-40B11B96604B}"/>
                </a:ext>
              </a:extLst>
            </p:cNvPr>
            <p:cNvSpPr/>
            <p:nvPr/>
          </p:nvSpPr>
          <p:spPr>
            <a:xfrm>
              <a:off x="3155460" y="3749615"/>
              <a:ext cx="6016724" cy="62685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de-DE" sz="1600" b="0" i="0" u="none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93D362F7-ACFD-4F46-A04D-543E0775C1D6}"/>
                </a:ext>
              </a:extLst>
            </p:cNvPr>
            <p:cNvSpPr/>
            <p:nvPr/>
          </p:nvSpPr>
          <p:spPr>
            <a:xfrm>
              <a:off x="3155460" y="4367841"/>
              <a:ext cx="6016724" cy="626853"/>
            </a:xfrm>
            <a:prstGeom prst="roundRect">
              <a:avLst/>
            </a:prstGeom>
            <a:solidFill>
              <a:srgbClr val="78B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de-DE" sz="1600" b="0" i="0" u="none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573F0B5-D1FD-44BB-81D5-86240C6E5F9D}"/>
                </a:ext>
              </a:extLst>
            </p:cNvPr>
            <p:cNvSpPr/>
            <p:nvPr/>
          </p:nvSpPr>
          <p:spPr>
            <a:xfrm>
              <a:off x="3155460" y="4247196"/>
              <a:ext cx="6015820" cy="233108"/>
            </a:xfrm>
            <a:prstGeom prst="roundRect">
              <a:avLst/>
            </a:prstGeom>
            <a:gradFill>
              <a:gsLst>
                <a:gs pos="0">
                  <a:srgbClr val="D6D3D0"/>
                </a:gs>
                <a:gs pos="100000">
                  <a:srgbClr val="78BE2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de-DE" sz="1600" b="0" i="0" u="none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A925B8F-836A-4A24-9A72-5AFC30A35735}"/>
                </a:ext>
              </a:extLst>
            </p:cNvPr>
            <p:cNvSpPr/>
            <p:nvPr/>
          </p:nvSpPr>
          <p:spPr>
            <a:xfrm>
              <a:off x="8873135" y="3520509"/>
              <a:ext cx="299049" cy="16907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de-DE" sz="1600" b="0" i="0" u="none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A0C7F54-975E-4E92-B9AF-4CCB9E19FC24}"/>
                </a:ext>
              </a:extLst>
            </p:cNvPr>
            <p:cNvSpPr/>
            <p:nvPr/>
          </p:nvSpPr>
          <p:spPr>
            <a:xfrm>
              <a:off x="3155460" y="3532064"/>
              <a:ext cx="299049" cy="16907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de-DE" sz="1600" b="0" i="0" u="none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9" name="Grafik 18" descr="Produktion Silhouette">
            <a:extLst>
              <a:ext uri="{FF2B5EF4-FFF2-40B4-BE49-F238E27FC236}">
                <a16:creationId xmlns:a16="http://schemas.microsoft.com/office/drawing/2014/main" id="{2490E9BA-AE1A-4157-86F7-71A24A0AC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4794" y="2802834"/>
            <a:ext cx="900000" cy="900000"/>
          </a:xfrm>
          <a:prstGeom prst="rect">
            <a:avLst/>
          </a:prstGeom>
        </p:spPr>
      </p:pic>
      <p:pic>
        <p:nvPicPr>
          <p:cNvPr id="34" name="Grafik 33" descr="Lager Silhouette">
            <a:extLst>
              <a:ext uri="{FF2B5EF4-FFF2-40B4-BE49-F238E27FC236}">
                <a16:creationId xmlns:a16="http://schemas.microsoft.com/office/drawing/2014/main" id="{ABC9F6EA-9895-4413-A904-AD10B79E31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3782" y="2783200"/>
            <a:ext cx="900000" cy="900000"/>
          </a:xfrm>
          <a:prstGeom prst="rect">
            <a:avLst/>
          </a:prstGeom>
        </p:spPr>
      </p:pic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A11DDB2B-938A-4898-9F44-025C8822604B}"/>
              </a:ext>
            </a:extLst>
          </p:cNvPr>
          <p:cNvCxnSpPr>
            <a:cxnSpLocks/>
          </p:cNvCxnSpPr>
          <p:nvPr/>
        </p:nvCxnSpPr>
        <p:spPr>
          <a:xfrm flipV="1">
            <a:off x="4069240" y="3322360"/>
            <a:ext cx="559494" cy="6674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641ED11-29CA-4F8E-9E8F-94153DAF1AC0}"/>
              </a:ext>
            </a:extLst>
          </p:cNvPr>
          <p:cNvCxnSpPr>
            <a:cxnSpLocks/>
          </p:cNvCxnSpPr>
          <p:nvPr/>
        </p:nvCxnSpPr>
        <p:spPr>
          <a:xfrm flipV="1">
            <a:off x="5566400" y="3329034"/>
            <a:ext cx="559494" cy="6674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BA98C34B-7306-48A7-9AE7-6F221542BB21}"/>
              </a:ext>
            </a:extLst>
          </p:cNvPr>
          <p:cNvSpPr txBox="1"/>
          <p:nvPr/>
        </p:nvSpPr>
        <p:spPr>
          <a:xfrm>
            <a:off x="3785344" y="4549377"/>
            <a:ext cx="249004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Segregated in bookkeeping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2CB57294-2C44-4322-A722-1922B73A4606}"/>
              </a:ext>
            </a:extLst>
          </p:cNvPr>
          <p:cNvCxnSpPr>
            <a:cxnSpLocks/>
          </p:cNvCxnSpPr>
          <p:nvPr/>
        </p:nvCxnSpPr>
        <p:spPr>
          <a:xfrm>
            <a:off x="3581294" y="4538066"/>
            <a:ext cx="3041008" cy="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82E5803E-192A-4107-B142-6389694AF08B}"/>
              </a:ext>
            </a:extLst>
          </p:cNvPr>
          <p:cNvCxnSpPr>
            <a:cxnSpLocks/>
          </p:cNvCxnSpPr>
          <p:nvPr/>
        </p:nvCxnSpPr>
        <p:spPr>
          <a:xfrm flipV="1">
            <a:off x="3581294" y="4139484"/>
            <a:ext cx="0" cy="398591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5411E85A-A2BF-432C-AF2F-B80AB265ED14}"/>
              </a:ext>
            </a:extLst>
          </p:cNvPr>
          <p:cNvCxnSpPr>
            <a:cxnSpLocks/>
          </p:cNvCxnSpPr>
          <p:nvPr/>
        </p:nvCxnSpPr>
        <p:spPr>
          <a:xfrm flipV="1">
            <a:off x="5093510" y="4139475"/>
            <a:ext cx="0" cy="398591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C99F0F64-374B-43A1-A462-6A61BC04278F}"/>
              </a:ext>
            </a:extLst>
          </p:cNvPr>
          <p:cNvCxnSpPr/>
          <p:nvPr/>
        </p:nvCxnSpPr>
        <p:spPr>
          <a:xfrm flipV="1">
            <a:off x="6622302" y="4139475"/>
            <a:ext cx="0" cy="398591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feil: nach rechts 50">
            <a:extLst>
              <a:ext uri="{FF2B5EF4-FFF2-40B4-BE49-F238E27FC236}">
                <a16:creationId xmlns:a16="http://schemas.microsoft.com/office/drawing/2014/main" id="{BE665A3A-BF23-4600-8B47-0B04629952B7}"/>
              </a:ext>
            </a:extLst>
          </p:cNvPr>
          <p:cNvSpPr/>
          <p:nvPr/>
        </p:nvSpPr>
        <p:spPr>
          <a:xfrm rot="1981581">
            <a:off x="1404239" y="3160195"/>
            <a:ext cx="939821" cy="3459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Pfeil: nach rechts 52">
            <a:extLst>
              <a:ext uri="{FF2B5EF4-FFF2-40B4-BE49-F238E27FC236}">
                <a16:creationId xmlns:a16="http://schemas.microsoft.com/office/drawing/2014/main" id="{089CB512-6797-4927-9A4A-6982DE54C9A3}"/>
              </a:ext>
            </a:extLst>
          </p:cNvPr>
          <p:cNvSpPr/>
          <p:nvPr/>
        </p:nvSpPr>
        <p:spPr>
          <a:xfrm rot="19548762">
            <a:off x="1394408" y="4223817"/>
            <a:ext cx="939821" cy="345940"/>
          </a:xfrm>
          <a:prstGeom prst="rightArrow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72B434AF-9718-4AE7-9C37-314AD3C168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2130" y="3514664"/>
            <a:ext cx="720000" cy="720000"/>
          </a:xfrm>
          <a:prstGeom prst="rect">
            <a:avLst/>
          </a:prstGeom>
        </p:spPr>
      </p:pic>
      <p:sp>
        <p:nvSpPr>
          <p:cNvPr id="56" name="Pfeil: nach rechts 55">
            <a:extLst>
              <a:ext uri="{FF2B5EF4-FFF2-40B4-BE49-F238E27FC236}">
                <a16:creationId xmlns:a16="http://schemas.microsoft.com/office/drawing/2014/main" id="{AB521B94-B244-4C55-A3F7-155AE951E7DC}"/>
              </a:ext>
            </a:extLst>
          </p:cNvPr>
          <p:cNvSpPr/>
          <p:nvPr/>
        </p:nvSpPr>
        <p:spPr>
          <a:xfrm>
            <a:off x="7625081" y="3732639"/>
            <a:ext cx="939821" cy="345940"/>
          </a:xfrm>
          <a:prstGeom prst="rightArrow">
            <a:avLst/>
          </a:prstGeom>
          <a:gradFill>
            <a:gsLst>
              <a:gs pos="38196">
                <a:srgbClr val="D6D3D0"/>
              </a:gs>
              <a:gs pos="30360">
                <a:srgbClr val="D6D3D0"/>
              </a:gs>
              <a:gs pos="55000">
                <a:srgbClr val="B2CB8D"/>
              </a:gs>
              <a:gs pos="80900">
                <a:srgbClr val="8AC242"/>
              </a:gs>
              <a:gs pos="0">
                <a:srgbClr val="D6D3D0"/>
              </a:gs>
              <a:gs pos="100000">
                <a:srgbClr val="78BE2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69A71F2C-AB51-4014-A819-F6E03C77D456}"/>
              </a:ext>
            </a:extLst>
          </p:cNvPr>
          <p:cNvSpPr/>
          <p:nvPr/>
        </p:nvSpPr>
        <p:spPr>
          <a:xfrm rot="20060933">
            <a:off x="9321118" y="3149390"/>
            <a:ext cx="939821" cy="34594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Pfeil: nach rechts 57">
            <a:extLst>
              <a:ext uri="{FF2B5EF4-FFF2-40B4-BE49-F238E27FC236}">
                <a16:creationId xmlns:a16="http://schemas.microsoft.com/office/drawing/2014/main" id="{C5E58CB7-851A-4AF1-B68C-9D4251B8285C}"/>
              </a:ext>
            </a:extLst>
          </p:cNvPr>
          <p:cNvSpPr/>
          <p:nvPr/>
        </p:nvSpPr>
        <p:spPr>
          <a:xfrm rot="1416998">
            <a:off x="9322489" y="4223817"/>
            <a:ext cx="939821" cy="34594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7" name="Grafik 66" descr="Schachtel Silhouette">
            <a:extLst>
              <a:ext uri="{FF2B5EF4-FFF2-40B4-BE49-F238E27FC236}">
                <a16:creationId xmlns:a16="http://schemas.microsoft.com/office/drawing/2014/main" id="{FE43289F-0467-48E7-8614-CE80F55E89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70037" y="2551749"/>
            <a:ext cx="951977" cy="882000"/>
          </a:xfrm>
          <a:prstGeom prst="rect">
            <a:avLst/>
          </a:prstGeom>
        </p:spPr>
      </p:pic>
      <p:sp>
        <p:nvSpPr>
          <p:cNvPr id="72" name="Textfeld 71">
            <a:extLst>
              <a:ext uri="{FF2B5EF4-FFF2-40B4-BE49-F238E27FC236}">
                <a16:creationId xmlns:a16="http://schemas.microsoft.com/office/drawing/2014/main" id="{D8D62FAC-AEEB-4DCB-B0EE-A119B821D310}"/>
              </a:ext>
            </a:extLst>
          </p:cNvPr>
          <p:cNvSpPr txBox="1"/>
          <p:nvPr/>
        </p:nvSpPr>
        <p:spPr>
          <a:xfrm>
            <a:off x="9994508" y="5397322"/>
            <a:ext cx="1831169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Sustainable product through allocation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FD37DB-0AEB-4A60-B26B-4BA5EB3A73FF}"/>
              </a:ext>
            </a:extLst>
          </p:cNvPr>
          <p:cNvSpPr/>
          <p:nvPr/>
        </p:nvSpPr>
        <p:spPr>
          <a:xfrm>
            <a:off x="442913" y="1562562"/>
            <a:ext cx="11306175" cy="548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Mass Balance Approach at Evonik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560AB6E-6CE5-4AB1-BBAF-003D8F0BCE36}"/>
              </a:ext>
            </a:extLst>
          </p:cNvPr>
          <p:cNvGrpSpPr/>
          <p:nvPr/>
        </p:nvGrpSpPr>
        <p:grpSpPr>
          <a:xfrm>
            <a:off x="4555328" y="2805957"/>
            <a:ext cx="1199794" cy="914400"/>
            <a:chOff x="3581294" y="5295438"/>
            <a:chExt cx="1199794" cy="914400"/>
          </a:xfrm>
        </p:grpSpPr>
        <p:pic>
          <p:nvPicPr>
            <p:cNvPr id="32" name="Grafik 31" descr="Fabrik Silhouette">
              <a:extLst>
                <a:ext uri="{FF2B5EF4-FFF2-40B4-BE49-F238E27FC236}">
                  <a16:creationId xmlns:a16="http://schemas.microsoft.com/office/drawing/2014/main" id="{E412C393-9BA2-40F5-910B-F77AF831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3581294" y="5295438"/>
              <a:ext cx="983115" cy="914400"/>
            </a:xfrm>
            <a:prstGeom prst="rect">
              <a:avLst/>
            </a:prstGeom>
          </p:spPr>
        </p:pic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35BAFDAF-0ED0-43C7-B683-CB6250412CF2}"/>
                </a:ext>
              </a:extLst>
            </p:cNvPr>
            <p:cNvSpPr/>
            <p:nvPr/>
          </p:nvSpPr>
          <p:spPr>
            <a:xfrm>
              <a:off x="4192756" y="5326760"/>
              <a:ext cx="393616" cy="820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de-DE" sz="1600" b="0" i="0" u="none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2" name="Grafik 41" descr="Gebäude Silhouette">
              <a:extLst>
                <a:ext uri="{FF2B5EF4-FFF2-40B4-BE49-F238E27FC236}">
                  <a16:creationId xmlns:a16="http://schemas.microsoft.com/office/drawing/2014/main" id="{0597D12F-EBB4-4128-8FBE-F0ECAED30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941112" y="5408149"/>
              <a:ext cx="839976" cy="741027"/>
            </a:xfrm>
            <a:prstGeom prst="rect">
              <a:avLst/>
            </a:prstGeom>
          </p:spPr>
        </p:pic>
      </p:grpSp>
      <p:pic>
        <p:nvPicPr>
          <p:cNvPr id="49" name="Grafik 48" descr="Schachtel mit einfarbiger Füllung">
            <a:extLst>
              <a:ext uri="{FF2B5EF4-FFF2-40B4-BE49-F238E27FC236}">
                <a16:creationId xmlns:a16="http://schemas.microsoft.com/office/drawing/2014/main" id="{EA3B5036-F974-4970-A84A-6B3EDEA117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89505" y="433025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2CDC5C6-6840-4631-A3C3-7DA6B1DB15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2CDC5C6-6840-4631-A3C3-7DA6B1DB1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ED11F9E-6E4D-43FC-93D9-4D04F96160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HK" sz="2400" b="1" u="none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5451B2-45D8-4853-8918-6E732D0B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Mass balance process used in green energy</a:t>
            </a:r>
            <a:br>
              <a:rPr lang="en-US"/>
            </a:br>
            <a:r>
              <a:rPr lang="en-US" sz="2000" b="0">
                <a:solidFill>
                  <a:schemeClr val="tx1"/>
                </a:solidFill>
              </a:rPr>
              <a:t>Similar to the process used in the chemical industry: Energy mix is fed to powerline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4ABEF0-75D8-48F2-9E76-A7FEB4611A2D}"/>
              </a:ext>
            </a:extLst>
          </p:cNvPr>
          <p:cNvSpPr txBox="1"/>
          <p:nvPr/>
        </p:nvSpPr>
        <p:spPr>
          <a:xfrm>
            <a:off x="806251" y="4805128"/>
            <a:ext cx="8758873" cy="13388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ame line for </a:t>
            </a:r>
            <a:r>
              <a:rPr lang="en-US" b="1" i="0" u="none" baseline="0">
                <a:solidFill>
                  <a:srgbClr val="78BE20"/>
                </a:solidFill>
                <a:latin typeface="Arial" panose="020B0604020202020204" pitchFamily="34" charset="0"/>
              </a:rPr>
              <a:t>green</a:t>
            </a:r>
            <a:r>
              <a:rPr lang="en-US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 &amp; </a:t>
            </a:r>
            <a:r>
              <a:rPr lang="en-US" b="1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conventional</a:t>
            </a:r>
            <a:r>
              <a:rPr lang="en-US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 energy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Green energy is allocated to extra-paying customers.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The usage of green energy is counted and balanced by the certificates of the supplier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b="1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25F3410-6340-479F-A945-66D3A07AFF7B}"/>
              </a:ext>
            </a:extLst>
          </p:cNvPr>
          <p:cNvGrpSpPr/>
          <p:nvPr/>
        </p:nvGrpSpPr>
        <p:grpSpPr>
          <a:xfrm>
            <a:off x="346618" y="1236282"/>
            <a:ext cx="1040819" cy="1306722"/>
            <a:chOff x="4990238" y="2951802"/>
            <a:chExt cx="434975" cy="546100"/>
          </a:xfrm>
          <a:solidFill>
            <a:srgbClr val="78BE20"/>
          </a:solidFill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B9D47476-9A7B-4375-813A-79463E72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326" y="3243902"/>
              <a:ext cx="50800" cy="254000"/>
            </a:xfrm>
            <a:custGeom>
              <a:avLst/>
              <a:gdLst>
                <a:gd name="T0" fmla="*/ 60 w 189"/>
                <a:gd name="T1" fmla="*/ 0 h 962"/>
                <a:gd name="T2" fmla="*/ 67 w 189"/>
                <a:gd name="T3" fmla="*/ 1 h 962"/>
                <a:gd name="T4" fmla="*/ 189 w 189"/>
                <a:gd name="T5" fmla="*/ 175 h 962"/>
                <a:gd name="T6" fmla="*/ 189 w 189"/>
                <a:gd name="T7" fmla="*/ 962 h 962"/>
                <a:gd name="T8" fmla="*/ 0 w 189"/>
                <a:gd name="T9" fmla="*/ 962 h 962"/>
                <a:gd name="T10" fmla="*/ 0 w 189"/>
                <a:gd name="T11" fmla="*/ 35 h 962"/>
                <a:gd name="T12" fmla="*/ 60 w 189"/>
                <a:gd name="T13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962">
                  <a:moveTo>
                    <a:pt x="60" y="0"/>
                  </a:moveTo>
                  <a:lnTo>
                    <a:pt x="67" y="1"/>
                  </a:lnTo>
                  <a:lnTo>
                    <a:pt x="189" y="175"/>
                  </a:lnTo>
                  <a:lnTo>
                    <a:pt x="189" y="962"/>
                  </a:lnTo>
                  <a:lnTo>
                    <a:pt x="0" y="962"/>
                  </a:lnTo>
                  <a:lnTo>
                    <a:pt x="0" y="35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7E980CF0-FC6F-4320-9861-EA87928D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238" y="3183577"/>
              <a:ext cx="187325" cy="146050"/>
            </a:xfrm>
            <a:custGeom>
              <a:avLst/>
              <a:gdLst>
                <a:gd name="T0" fmla="*/ 647 w 709"/>
                <a:gd name="T1" fmla="*/ 0 h 554"/>
                <a:gd name="T2" fmla="*/ 642 w 709"/>
                <a:gd name="T3" fmla="*/ 22 h 554"/>
                <a:gd name="T4" fmla="*/ 640 w 709"/>
                <a:gd name="T5" fmla="*/ 46 h 554"/>
                <a:gd name="T6" fmla="*/ 643 w 709"/>
                <a:gd name="T7" fmla="*/ 79 h 554"/>
                <a:gd name="T8" fmla="*/ 652 w 709"/>
                <a:gd name="T9" fmla="*/ 111 h 554"/>
                <a:gd name="T10" fmla="*/ 667 w 709"/>
                <a:gd name="T11" fmla="*/ 140 h 554"/>
                <a:gd name="T12" fmla="*/ 686 w 709"/>
                <a:gd name="T13" fmla="*/ 166 h 554"/>
                <a:gd name="T14" fmla="*/ 709 w 709"/>
                <a:gd name="T15" fmla="*/ 188 h 554"/>
                <a:gd name="T16" fmla="*/ 57 w 709"/>
                <a:gd name="T17" fmla="*/ 554 h 554"/>
                <a:gd name="T18" fmla="*/ 0 w 709"/>
                <a:gd name="T19" fmla="*/ 452 h 554"/>
                <a:gd name="T20" fmla="*/ 405 w 709"/>
                <a:gd name="T21" fmla="*/ 19 h 554"/>
                <a:gd name="T22" fmla="*/ 647 w 709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9" h="554">
                  <a:moveTo>
                    <a:pt x="647" y="0"/>
                  </a:moveTo>
                  <a:lnTo>
                    <a:pt x="642" y="22"/>
                  </a:lnTo>
                  <a:lnTo>
                    <a:pt x="640" y="46"/>
                  </a:lnTo>
                  <a:lnTo>
                    <a:pt x="643" y="79"/>
                  </a:lnTo>
                  <a:lnTo>
                    <a:pt x="652" y="111"/>
                  </a:lnTo>
                  <a:lnTo>
                    <a:pt x="667" y="140"/>
                  </a:lnTo>
                  <a:lnTo>
                    <a:pt x="686" y="166"/>
                  </a:lnTo>
                  <a:lnTo>
                    <a:pt x="709" y="188"/>
                  </a:lnTo>
                  <a:lnTo>
                    <a:pt x="57" y="554"/>
                  </a:lnTo>
                  <a:lnTo>
                    <a:pt x="0" y="452"/>
                  </a:lnTo>
                  <a:lnTo>
                    <a:pt x="405" y="19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F12D60A4-BC79-4E6A-8844-96DF03008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501" y="2951802"/>
              <a:ext cx="77787" cy="206375"/>
            </a:xfrm>
            <a:custGeom>
              <a:avLst/>
              <a:gdLst>
                <a:gd name="T0" fmla="*/ 0 w 296"/>
                <a:gd name="T1" fmla="*/ 0 h 774"/>
                <a:gd name="T2" fmla="*/ 118 w 296"/>
                <a:gd name="T3" fmla="*/ 0 h 774"/>
                <a:gd name="T4" fmla="*/ 296 w 296"/>
                <a:gd name="T5" fmla="*/ 564 h 774"/>
                <a:gd name="T6" fmla="*/ 198 w 296"/>
                <a:gd name="T7" fmla="*/ 774 h 774"/>
                <a:gd name="T8" fmla="*/ 174 w 296"/>
                <a:gd name="T9" fmla="*/ 759 h 774"/>
                <a:gd name="T10" fmla="*/ 146 w 296"/>
                <a:gd name="T11" fmla="*/ 746 h 774"/>
                <a:gd name="T12" fmla="*/ 117 w 296"/>
                <a:gd name="T13" fmla="*/ 739 h 774"/>
                <a:gd name="T14" fmla="*/ 86 w 296"/>
                <a:gd name="T15" fmla="*/ 735 h 774"/>
                <a:gd name="T16" fmla="*/ 56 w 296"/>
                <a:gd name="T17" fmla="*/ 739 h 774"/>
                <a:gd name="T18" fmla="*/ 27 w 296"/>
                <a:gd name="T19" fmla="*/ 745 h 774"/>
                <a:gd name="T20" fmla="*/ 0 w 296"/>
                <a:gd name="T21" fmla="*/ 757 h 774"/>
                <a:gd name="T22" fmla="*/ 0 w 296"/>
                <a:gd name="T23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774">
                  <a:moveTo>
                    <a:pt x="0" y="0"/>
                  </a:moveTo>
                  <a:lnTo>
                    <a:pt x="118" y="0"/>
                  </a:lnTo>
                  <a:lnTo>
                    <a:pt x="296" y="564"/>
                  </a:lnTo>
                  <a:lnTo>
                    <a:pt x="198" y="774"/>
                  </a:lnTo>
                  <a:lnTo>
                    <a:pt x="174" y="759"/>
                  </a:lnTo>
                  <a:lnTo>
                    <a:pt x="146" y="746"/>
                  </a:lnTo>
                  <a:lnTo>
                    <a:pt x="117" y="739"/>
                  </a:lnTo>
                  <a:lnTo>
                    <a:pt x="86" y="735"/>
                  </a:lnTo>
                  <a:lnTo>
                    <a:pt x="56" y="739"/>
                  </a:lnTo>
                  <a:lnTo>
                    <a:pt x="27" y="745"/>
                  </a:lnTo>
                  <a:lnTo>
                    <a:pt x="0" y="7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B9054BC3-4FA7-4A5D-B247-4F09B631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013" y="3197864"/>
              <a:ext cx="203200" cy="125413"/>
            </a:xfrm>
            <a:custGeom>
              <a:avLst/>
              <a:gdLst>
                <a:gd name="T0" fmla="*/ 126 w 767"/>
                <a:gd name="T1" fmla="*/ 0 h 468"/>
                <a:gd name="T2" fmla="*/ 767 w 767"/>
                <a:gd name="T3" fmla="*/ 366 h 468"/>
                <a:gd name="T4" fmla="*/ 709 w 767"/>
                <a:gd name="T5" fmla="*/ 468 h 468"/>
                <a:gd name="T6" fmla="*/ 130 w 767"/>
                <a:gd name="T7" fmla="*/ 343 h 468"/>
                <a:gd name="T8" fmla="*/ 0 w 767"/>
                <a:gd name="T9" fmla="*/ 161 h 468"/>
                <a:gd name="T10" fmla="*/ 29 w 767"/>
                <a:gd name="T11" fmla="*/ 149 h 468"/>
                <a:gd name="T12" fmla="*/ 55 w 767"/>
                <a:gd name="T13" fmla="*/ 132 h 468"/>
                <a:gd name="T14" fmla="*/ 77 w 767"/>
                <a:gd name="T15" fmla="*/ 112 h 468"/>
                <a:gd name="T16" fmla="*/ 96 w 767"/>
                <a:gd name="T17" fmla="*/ 88 h 468"/>
                <a:gd name="T18" fmla="*/ 112 w 767"/>
                <a:gd name="T19" fmla="*/ 61 h 468"/>
                <a:gd name="T20" fmla="*/ 122 w 767"/>
                <a:gd name="T21" fmla="*/ 32 h 468"/>
                <a:gd name="T22" fmla="*/ 126 w 767"/>
                <a:gd name="T2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7" h="468">
                  <a:moveTo>
                    <a:pt x="126" y="0"/>
                  </a:moveTo>
                  <a:lnTo>
                    <a:pt x="767" y="366"/>
                  </a:lnTo>
                  <a:lnTo>
                    <a:pt x="709" y="468"/>
                  </a:lnTo>
                  <a:lnTo>
                    <a:pt x="130" y="343"/>
                  </a:lnTo>
                  <a:lnTo>
                    <a:pt x="0" y="161"/>
                  </a:lnTo>
                  <a:lnTo>
                    <a:pt x="29" y="149"/>
                  </a:lnTo>
                  <a:lnTo>
                    <a:pt x="55" y="132"/>
                  </a:lnTo>
                  <a:lnTo>
                    <a:pt x="77" y="112"/>
                  </a:lnTo>
                  <a:lnTo>
                    <a:pt x="96" y="88"/>
                  </a:lnTo>
                  <a:lnTo>
                    <a:pt x="112" y="61"/>
                  </a:lnTo>
                  <a:lnTo>
                    <a:pt x="122" y="3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3CACAD21-9794-4655-9F7B-7F2DD522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151" y="3167702"/>
              <a:ext cx="57150" cy="55563"/>
            </a:xfrm>
            <a:custGeom>
              <a:avLst/>
              <a:gdLst>
                <a:gd name="T0" fmla="*/ 107 w 214"/>
                <a:gd name="T1" fmla="*/ 0 h 214"/>
                <a:gd name="T2" fmla="*/ 131 w 214"/>
                <a:gd name="T3" fmla="*/ 3 h 214"/>
                <a:gd name="T4" fmla="*/ 153 w 214"/>
                <a:gd name="T5" fmla="*/ 11 h 214"/>
                <a:gd name="T6" fmla="*/ 174 w 214"/>
                <a:gd name="T7" fmla="*/ 23 h 214"/>
                <a:gd name="T8" fmla="*/ 190 w 214"/>
                <a:gd name="T9" fmla="*/ 40 h 214"/>
                <a:gd name="T10" fmla="*/ 203 w 214"/>
                <a:gd name="T11" fmla="*/ 60 h 214"/>
                <a:gd name="T12" fmla="*/ 210 w 214"/>
                <a:gd name="T13" fmla="*/ 82 h 214"/>
                <a:gd name="T14" fmla="*/ 214 w 214"/>
                <a:gd name="T15" fmla="*/ 107 h 214"/>
                <a:gd name="T16" fmla="*/ 210 w 214"/>
                <a:gd name="T17" fmla="*/ 131 h 214"/>
                <a:gd name="T18" fmla="*/ 203 w 214"/>
                <a:gd name="T19" fmla="*/ 153 h 214"/>
                <a:gd name="T20" fmla="*/ 190 w 214"/>
                <a:gd name="T21" fmla="*/ 173 h 214"/>
                <a:gd name="T22" fmla="*/ 174 w 214"/>
                <a:gd name="T23" fmla="*/ 190 h 214"/>
                <a:gd name="T24" fmla="*/ 153 w 214"/>
                <a:gd name="T25" fmla="*/ 202 h 214"/>
                <a:gd name="T26" fmla="*/ 131 w 214"/>
                <a:gd name="T27" fmla="*/ 210 h 214"/>
                <a:gd name="T28" fmla="*/ 107 w 214"/>
                <a:gd name="T29" fmla="*/ 214 h 214"/>
                <a:gd name="T30" fmla="*/ 82 w 214"/>
                <a:gd name="T31" fmla="*/ 210 h 214"/>
                <a:gd name="T32" fmla="*/ 60 w 214"/>
                <a:gd name="T33" fmla="*/ 202 h 214"/>
                <a:gd name="T34" fmla="*/ 40 w 214"/>
                <a:gd name="T35" fmla="*/ 190 h 214"/>
                <a:gd name="T36" fmla="*/ 23 w 214"/>
                <a:gd name="T37" fmla="*/ 173 h 214"/>
                <a:gd name="T38" fmla="*/ 11 w 214"/>
                <a:gd name="T39" fmla="*/ 153 h 214"/>
                <a:gd name="T40" fmla="*/ 2 w 214"/>
                <a:gd name="T41" fmla="*/ 131 h 214"/>
                <a:gd name="T42" fmla="*/ 0 w 214"/>
                <a:gd name="T43" fmla="*/ 107 h 214"/>
                <a:gd name="T44" fmla="*/ 2 w 214"/>
                <a:gd name="T45" fmla="*/ 82 h 214"/>
                <a:gd name="T46" fmla="*/ 11 w 214"/>
                <a:gd name="T47" fmla="*/ 60 h 214"/>
                <a:gd name="T48" fmla="*/ 23 w 214"/>
                <a:gd name="T49" fmla="*/ 40 h 214"/>
                <a:gd name="T50" fmla="*/ 40 w 214"/>
                <a:gd name="T51" fmla="*/ 23 h 214"/>
                <a:gd name="T52" fmla="*/ 60 w 214"/>
                <a:gd name="T53" fmla="*/ 11 h 214"/>
                <a:gd name="T54" fmla="*/ 82 w 214"/>
                <a:gd name="T55" fmla="*/ 3 h 214"/>
                <a:gd name="T56" fmla="*/ 107 w 214"/>
                <a:gd name="T5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4">
                  <a:moveTo>
                    <a:pt x="107" y="0"/>
                  </a:moveTo>
                  <a:lnTo>
                    <a:pt x="131" y="3"/>
                  </a:lnTo>
                  <a:lnTo>
                    <a:pt x="153" y="11"/>
                  </a:lnTo>
                  <a:lnTo>
                    <a:pt x="174" y="23"/>
                  </a:lnTo>
                  <a:lnTo>
                    <a:pt x="190" y="40"/>
                  </a:lnTo>
                  <a:lnTo>
                    <a:pt x="203" y="60"/>
                  </a:lnTo>
                  <a:lnTo>
                    <a:pt x="210" y="82"/>
                  </a:lnTo>
                  <a:lnTo>
                    <a:pt x="214" y="107"/>
                  </a:lnTo>
                  <a:lnTo>
                    <a:pt x="210" y="131"/>
                  </a:lnTo>
                  <a:lnTo>
                    <a:pt x="203" y="153"/>
                  </a:lnTo>
                  <a:lnTo>
                    <a:pt x="190" y="173"/>
                  </a:lnTo>
                  <a:lnTo>
                    <a:pt x="174" y="190"/>
                  </a:lnTo>
                  <a:lnTo>
                    <a:pt x="153" y="202"/>
                  </a:lnTo>
                  <a:lnTo>
                    <a:pt x="131" y="210"/>
                  </a:lnTo>
                  <a:lnTo>
                    <a:pt x="107" y="214"/>
                  </a:lnTo>
                  <a:lnTo>
                    <a:pt x="82" y="210"/>
                  </a:lnTo>
                  <a:lnTo>
                    <a:pt x="60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2" y="82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60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913">
            <a:extLst>
              <a:ext uri="{FF2B5EF4-FFF2-40B4-BE49-F238E27FC236}">
                <a16:creationId xmlns:a16="http://schemas.microsoft.com/office/drawing/2014/main" id="{01FA6810-3A5C-45D7-A644-38D112E65F51}"/>
              </a:ext>
            </a:extLst>
          </p:cNvPr>
          <p:cNvSpPr>
            <a:spLocks/>
          </p:cNvSpPr>
          <p:nvPr/>
        </p:nvSpPr>
        <p:spPr bwMode="auto">
          <a:xfrm>
            <a:off x="8701128" y="2028454"/>
            <a:ext cx="699953" cy="522414"/>
          </a:xfrm>
          <a:custGeom>
            <a:avLst/>
            <a:gdLst>
              <a:gd name="T0" fmla="*/ 1030 w 2058"/>
              <a:gd name="T1" fmla="*/ 0 h 1539"/>
              <a:gd name="T2" fmla="*/ 1603 w 2058"/>
              <a:gd name="T3" fmla="*/ 431 h 1539"/>
              <a:gd name="T4" fmla="*/ 1603 w 2058"/>
              <a:gd name="T5" fmla="*/ 177 h 1539"/>
              <a:gd name="T6" fmla="*/ 1855 w 2058"/>
              <a:gd name="T7" fmla="*/ 177 h 1539"/>
              <a:gd name="T8" fmla="*/ 1855 w 2058"/>
              <a:gd name="T9" fmla="*/ 620 h 1539"/>
              <a:gd name="T10" fmla="*/ 2058 w 2058"/>
              <a:gd name="T11" fmla="*/ 772 h 1539"/>
              <a:gd name="T12" fmla="*/ 1982 w 2058"/>
              <a:gd name="T13" fmla="*/ 873 h 1539"/>
              <a:gd name="T14" fmla="*/ 1855 w 2058"/>
              <a:gd name="T15" fmla="*/ 779 h 1539"/>
              <a:gd name="T16" fmla="*/ 1855 w 2058"/>
              <a:gd name="T17" fmla="*/ 1539 h 1539"/>
              <a:gd name="T18" fmla="*/ 945 w 2058"/>
              <a:gd name="T19" fmla="*/ 1539 h 1539"/>
              <a:gd name="T20" fmla="*/ 945 w 2058"/>
              <a:gd name="T21" fmla="*/ 860 h 1539"/>
              <a:gd name="T22" fmla="*/ 463 w 2058"/>
              <a:gd name="T23" fmla="*/ 860 h 1539"/>
              <a:gd name="T24" fmla="*/ 463 w 2058"/>
              <a:gd name="T25" fmla="*/ 1539 h 1539"/>
              <a:gd name="T26" fmla="*/ 203 w 2058"/>
              <a:gd name="T27" fmla="*/ 1539 h 1539"/>
              <a:gd name="T28" fmla="*/ 203 w 2058"/>
              <a:gd name="T29" fmla="*/ 779 h 1539"/>
              <a:gd name="T30" fmla="*/ 76 w 2058"/>
              <a:gd name="T31" fmla="*/ 873 h 1539"/>
              <a:gd name="T32" fmla="*/ 0 w 2058"/>
              <a:gd name="T33" fmla="*/ 772 h 1539"/>
              <a:gd name="T34" fmla="*/ 1030 w 2058"/>
              <a:gd name="T35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58" h="1539">
                <a:moveTo>
                  <a:pt x="1030" y="0"/>
                </a:moveTo>
                <a:lnTo>
                  <a:pt x="1603" y="431"/>
                </a:lnTo>
                <a:lnTo>
                  <a:pt x="1603" y="177"/>
                </a:lnTo>
                <a:lnTo>
                  <a:pt x="1855" y="177"/>
                </a:lnTo>
                <a:lnTo>
                  <a:pt x="1855" y="620"/>
                </a:lnTo>
                <a:lnTo>
                  <a:pt x="2058" y="772"/>
                </a:lnTo>
                <a:lnTo>
                  <a:pt x="1982" y="873"/>
                </a:lnTo>
                <a:lnTo>
                  <a:pt x="1855" y="779"/>
                </a:lnTo>
                <a:lnTo>
                  <a:pt x="1855" y="1539"/>
                </a:lnTo>
                <a:lnTo>
                  <a:pt x="945" y="1539"/>
                </a:lnTo>
                <a:lnTo>
                  <a:pt x="945" y="860"/>
                </a:lnTo>
                <a:lnTo>
                  <a:pt x="463" y="860"/>
                </a:lnTo>
                <a:lnTo>
                  <a:pt x="463" y="1539"/>
                </a:lnTo>
                <a:lnTo>
                  <a:pt x="203" y="1539"/>
                </a:lnTo>
                <a:lnTo>
                  <a:pt x="203" y="779"/>
                </a:lnTo>
                <a:lnTo>
                  <a:pt x="76" y="873"/>
                </a:lnTo>
                <a:lnTo>
                  <a:pt x="0" y="772"/>
                </a:lnTo>
                <a:lnTo>
                  <a:pt x="103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highlight>
                <a:srgbClr val="94CD49"/>
              </a:highlight>
            </a:endParaRPr>
          </a:p>
        </p:txBody>
      </p:sp>
      <p:sp>
        <p:nvSpPr>
          <p:cNvPr id="35" name="Freeform 913">
            <a:extLst>
              <a:ext uri="{FF2B5EF4-FFF2-40B4-BE49-F238E27FC236}">
                <a16:creationId xmlns:a16="http://schemas.microsoft.com/office/drawing/2014/main" id="{A07AF228-AEF0-45F2-9EA3-79FCFFB09E88}"/>
              </a:ext>
            </a:extLst>
          </p:cNvPr>
          <p:cNvSpPr>
            <a:spLocks/>
          </p:cNvSpPr>
          <p:nvPr/>
        </p:nvSpPr>
        <p:spPr bwMode="auto">
          <a:xfrm>
            <a:off x="8587198" y="3308318"/>
            <a:ext cx="699953" cy="522414"/>
          </a:xfrm>
          <a:custGeom>
            <a:avLst/>
            <a:gdLst>
              <a:gd name="T0" fmla="*/ 1030 w 2058"/>
              <a:gd name="T1" fmla="*/ 0 h 1539"/>
              <a:gd name="T2" fmla="*/ 1603 w 2058"/>
              <a:gd name="T3" fmla="*/ 431 h 1539"/>
              <a:gd name="T4" fmla="*/ 1603 w 2058"/>
              <a:gd name="T5" fmla="*/ 177 h 1539"/>
              <a:gd name="T6" fmla="*/ 1855 w 2058"/>
              <a:gd name="T7" fmla="*/ 177 h 1539"/>
              <a:gd name="T8" fmla="*/ 1855 w 2058"/>
              <a:gd name="T9" fmla="*/ 620 h 1539"/>
              <a:gd name="T10" fmla="*/ 2058 w 2058"/>
              <a:gd name="T11" fmla="*/ 772 h 1539"/>
              <a:gd name="T12" fmla="*/ 1982 w 2058"/>
              <a:gd name="T13" fmla="*/ 873 h 1539"/>
              <a:gd name="T14" fmla="*/ 1855 w 2058"/>
              <a:gd name="T15" fmla="*/ 779 h 1539"/>
              <a:gd name="T16" fmla="*/ 1855 w 2058"/>
              <a:gd name="T17" fmla="*/ 1539 h 1539"/>
              <a:gd name="T18" fmla="*/ 945 w 2058"/>
              <a:gd name="T19" fmla="*/ 1539 h 1539"/>
              <a:gd name="T20" fmla="*/ 945 w 2058"/>
              <a:gd name="T21" fmla="*/ 860 h 1539"/>
              <a:gd name="T22" fmla="*/ 463 w 2058"/>
              <a:gd name="T23" fmla="*/ 860 h 1539"/>
              <a:gd name="T24" fmla="*/ 463 w 2058"/>
              <a:gd name="T25" fmla="*/ 1539 h 1539"/>
              <a:gd name="T26" fmla="*/ 203 w 2058"/>
              <a:gd name="T27" fmla="*/ 1539 h 1539"/>
              <a:gd name="T28" fmla="*/ 203 w 2058"/>
              <a:gd name="T29" fmla="*/ 779 h 1539"/>
              <a:gd name="T30" fmla="*/ 76 w 2058"/>
              <a:gd name="T31" fmla="*/ 873 h 1539"/>
              <a:gd name="T32" fmla="*/ 0 w 2058"/>
              <a:gd name="T33" fmla="*/ 772 h 1539"/>
              <a:gd name="T34" fmla="*/ 1030 w 2058"/>
              <a:gd name="T35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58" h="1539">
                <a:moveTo>
                  <a:pt x="1030" y="0"/>
                </a:moveTo>
                <a:lnTo>
                  <a:pt x="1603" y="431"/>
                </a:lnTo>
                <a:lnTo>
                  <a:pt x="1603" y="177"/>
                </a:lnTo>
                <a:lnTo>
                  <a:pt x="1855" y="177"/>
                </a:lnTo>
                <a:lnTo>
                  <a:pt x="1855" y="620"/>
                </a:lnTo>
                <a:lnTo>
                  <a:pt x="2058" y="772"/>
                </a:lnTo>
                <a:lnTo>
                  <a:pt x="1982" y="873"/>
                </a:lnTo>
                <a:lnTo>
                  <a:pt x="1855" y="779"/>
                </a:lnTo>
                <a:lnTo>
                  <a:pt x="1855" y="1539"/>
                </a:lnTo>
                <a:lnTo>
                  <a:pt x="945" y="1539"/>
                </a:lnTo>
                <a:lnTo>
                  <a:pt x="945" y="860"/>
                </a:lnTo>
                <a:lnTo>
                  <a:pt x="463" y="860"/>
                </a:lnTo>
                <a:lnTo>
                  <a:pt x="463" y="1539"/>
                </a:lnTo>
                <a:lnTo>
                  <a:pt x="203" y="1539"/>
                </a:lnTo>
                <a:lnTo>
                  <a:pt x="203" y="779"/>
                </a:lnTo>
                <a:lnTo>
                  <a:pt x="76" y="873"/>
                </a:lnTo>
                <a:lnTo>
                  <a:pt x="0" y="772"/>
                </a:lnTo>
                <a:lnTo>
                  <a:pt x="1030" y="0"/>
                </a:lnTo>
                <a:close/>
              </a:path>
            </a:pathLst>
          </a:custGeom>
          <a:solidFill>
            <a:srgbClr val="78BE2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highlight>
                <a:srgbClr val="94CD49"/>
              </a:highlight>
            </a:endParaRPr>
          </a:p>
        </p:txBody>
      </p:sp>
      <p:sp>
        <p:nvSpPr>
          <p:cNvPr id="41" name="Freeform 913">
            <a:extLst>
              <a:ext uri="{FF2B5EF4-FFF2-40B4-BE49-F238E27FC236}">
                <a16:creationId xmlns:a16="http://schemas.microsoft.com/office/drawing/2014/main" id="{597564E7-DEE4-4593-BC94-46B87F431163}"/>
              </a:ext>
            </a:extLst>
          </p:cNvPr>
          <p:cNvSpPr>
            <a:spLocks/>
          </p:cNvSpPr>
          <p:nvPr/>
        </p:nvSpPr>
        <p:spPr bwMode="auto">
          <a:xfrm>
            <a:off x="9849307" y="1924881"/>
            <a:ext cx="699953" cy="522414"/>
          </a:xfrm>
          <a:custGeom>
            <a:avLst/>
            <a:gdLst>
              <a:gd name="T0" fmla="*/ 1030 w 2058"/>
              <a:gd name="T1" fmla="*/ 0 h 1539"/>
              <a:gd name="T2" fmla="*/ 1603 w 2058"/>
              <a:gd name="T3" fmla="*/ 431 h 1539"/>
              <a:gd name="T4" fmla="*/ 1603 w 2058"/>
              <a:gd name="T5" fmla="*/ 177 h 1539"/>
              <a:gd name="T6" fmla="*/ 1855 w 2058"/>
              <a:gd name="T7" fmla="*/ 177 h 1539"/>
              <a:gd name="T8" fmla="*/ 1855 w 2058"/>
              <a:gd name="T9" fmla="*/ 620 h 1539"/>
              <a:gd name="T10" fmla="*/ 2058 w 2058"/>
              <a:gd name="T11" fmla="*/ 772 h 1539"/>
              <a:gd name="T12" fmla="*/ 1982 w 2058"/>
              <a:gd name="T13" fmla="*/ 873 h 1539"/>
              <a:gd name="T14" fmla="*/ 1855 w 2058"/>
              <a:gd name="T15" fmla="*/ 779 h 1539"/>
              <a:gd name="T16" fmla="*/ 1855 w 2058"/>
              <a:gd name="T17" fmla="*/ 1539 h 1539"/>
              <a:gd name="T18" fmla="*/ 945 w 2058"/>
              <a:gd name="T19" fmla="*/ 1539 h 1539"/>
              <a:gd name="T20" fmla="*/ 945 w 2058"/>
              <a:gd name="T21" fmla="*/ 860 h 1539"/>
              <a:gd name="T22" fmla="*/ 463 w 2058"/>
              <a:gd name="T23" fmla="*/ 860 h 1539"/>
              <a:gd name="T24" fmla="*/ 463 w 2058"/>
              <a:gd name="T25" fmla="*/ 1539 h 1539"/>
              <a:gd name="T26" fmla="*/ 203 w 2058"/>
              <a:gd name="T27" fmla="*/ 1539 h 1539"/>
              <a:gd name="T28" fmla="*/ 203 w 2058"/>
              <a:gd name="T29" fmla="*/ 779 h 1539"/>
              <a:gd name="T30" fmla="*/ 76 w 2058"/>
              <a:gd name="T31" fmla="*/ 873 h 1539"/>
              <a:gd name="T32" fmla="*/ 0 w 2058"/>
              <a:gd name="T33" fmla="*/ 772 h 1539"/>
              <a:gd name="T34" fmla="*/ 1030 w 2058"/>
              <a:gd name="T35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58" h="1539">
                <a:moveTo>
                  <a:pt x="1030" y="0"/>
                </a:moveTo>
                <a:lnTo>
                  <a:pt x="1603" y="431"/>
                </a:lnTo>
                <a:lnTo>
                  <a:pt x="1603" y="177"/>
                </a:lnTo>
                <a:lnTo>
                  <a:pt x="1855" y="177"/>
                </a:lnTo>
                <a:lnTo>
                  <a:pt x="1855" y="620"/>
                </a:lnTo>
                <a:lnTo>
                  <a:pt x="2058" y="772"/>
                </a:lnTo>
                <a:lnTo>
                  <a:pt x="1982" y="873"/>
                </a:lnTo>
                <a:lnTo>
                  <a:pt x="1855" y="779"/>
                </a:lnTo>
                <a:lnTo>
                  <a:pt x="1855" y="1539"/>
                </a:lnTo>
                <a:lnTo>
                  <a:pt x="945" y="1539"/>
                </a:lnTo>
                <a:lnTo>
                  <a:pt x="945" y="860"/>
                </a:lnTo>
                <a:lnTo>
                  <a:pt x="463" y="860"/>
                </a:lnTo>
                <a:lnTo>
                  <a:pt x="463" y="1539"/>
                </a:lnTo>
                <a:lnTo>
                  <a:pt x="203" y="1539"/>
                </a:lnTo>
                <a:lnTo>
                  <a:pt x="203" y="779"/>
                </a:lnTo>
                <a:lnTo>
                  <a:pt x="76" y="873"/>
                </a:lnTo>
                <a:lnTo>
                  <a:pt x="0" y="772"/>
                </a:lnTo>
                <a:lnTo>
                  <a:pt x="103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highlight>
                <a:srgbClr val="94CD49"/>
              </a:highlight>
            </a:endParaRPr>
          </a:p>
        </p:txBody>
      </p:sp>
      <p:sp>
        <p:nvSpPr>
          <p:cNvPr id="42" name="Freeform 913">
            <a:extLst>
              <a:ext uri="{FF2B5EF4-FFF2-40B4-BE49-F238E27FC236}">
                <a16:creationId xmlns:a16="http://schemas.microsoft.com/office/drawing/2014/main" id="{75D88A9E-7565-407A-9415-1C1FF8C9B926}"/>
              </a:ext>
            </a:extLst>
          </p:cNvPr>
          <p:cNvSpPr>
            <a:spLocks/>
          </p:cNvSpPr>
          <p:nvPr/>
        </p:nvSpPr>
        <p:spPr bwMode="auto">
          <a:xfrm>
            <a:off x="9661396" y="2722391"/>
            <a:ext cx="699953" cy="522414"/>
          </a:xfrm>
          <a:custGeom>
            <a:avLst/>
            <a:gdLst>
              <a:gd name="T0" fmla="*/ 1030 w 2058"/>
              <a:gd name="T1" fmla="*/ 0 h 1539"/>
              <a:gd name="T2" fmla="*/ 1603 w 2058"/>
              <a:gd name="T3" fmla="*/ 431 h 1539"/>
              <a:gd name="T4" fmla="*/ 1603 w 2058"/>
              <a:gd name="T5" fmla="*/ 177 h 1539"/>
              <a:gd name="T6" fmla="*/ 1855 w 2058"/>
              <a:gd name="T7" fmla="*/ 177 h 1539"/>
              <a:gd name="T8" fmla="*/ 1855 w 2058"/>
              <a:gd name="T9" fmla="*/ 620 h 1539"/>
              <a:gd name="T10" fmla="*/ 2058 w 2058"/>
              <a:gd name="T11" fmla="*/ 772 h 1539"/>
              <a:gd name="T12" fmla="*/ 1982 w 2058"/>
              <a:gd name="T13" fmla="*/ 873 h 1539"/>
              <a:gd name="T14" fmla="*/ 1855 w 2058"/>
              <a:gd name="T15" fmla="*/ 779 h 1539"/>
              <a:gd name="T16" fmla="*/ 1855 w 2058"/>
              <a:gd name="T17" fmla="*/ 1539 h 1539"/>
              <a:gd name="T18" fmla="*/ 945 w 2058"/>
              <a:gd name="T19" fmla="*/ 1539 h 1539"/>
              <a:gd name="T20" fmla="*/ 945 w 2058"/>
              <a:gd name="T21" fmla="*/ 860 h 1539"/>
              <a:gd name="T22" fmla="*/ 463 w 2058"/>
              <a:gd name="T23" fmla="*/ 860 h 1539"/>
              <a:gd name="T24" fmla="*/ 463 w 2058"/>
              <a:gd name="T25" fmla="*/ 1539 h 1539"/>
              <a:gd name="T26" fmla="*/ 203 w 2058"/>
              <a:gd name="T27" fmla="*/ 1539 h 1539"/>
              <a:gd name="T28" fmla="*/ 203 w 2058"/>
              <a:gd name="T29" fmla="*/ 779 h 1539"/>
              <a:gd name="T30" fmla="*/ 76 w 2058"/>
              <a:gd name="T31" fmla="*/ 873 h 1539"/>
              <a:gd name="T32" fmla="*/ 0 w 2058"/>
              <a:gd name="T33" fmla="*/ 772 h 1539"/>
              <a:gd name="T34" fmla="*/ 1030 w 2058"/>
              <a:gd name="T35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58" h="1539">
                <a:moveTo>
                  <a:pt x="1030" y="0"/>
                </a:moveTo>
                <a:lnTo>
                  <a:pt x="1603" y="431"/>
                </a:lnTo>
                <a:lnTo>
                  <a:pt x="1603" y="177"/>
                </a:lnTo>
                <a:lnTo>
                  <a:pt x="1855" y="177"/>
                </a:lnTo>
                <a:lnTo>
                  <a:pt x="1855" y="620"/>
                </a:lnTo>
                <a:lnTo>
                  <a:pt x="2058" y="772"/>
                </a:lnTo>
                <a:lnTo>
                  <a:pt x="1982" y="873"/>
                </a:lnTo>
                <a:lnTo>
                  <a:pt x="1855" y="779"/>
                </a:lnTo>
                <a:lnTo>
                  <a:pt x="1855" y="1539"/>
                </a:lnTo>
                <a:lnTo>
                  <a:pt x="945" y="1539"/>
                </a:lnTo>
                <a:lnTo>
                  <a:pt x="945" y="860"/>
                </a:lnTo>
                <a:lnTo>
                  <a:pt x="463" y="860"/>
                </a:lnTo>
                <a:lnTo>
                  <a:pt x="463" y="1539"/>
                </a:lnTo>
                <a:lnTo>
                  <a:pt x="203" y="1539"/>
                </a:lnTo>
                <a:lnTo>
                  <a:pt x="203" y="779"/>
                </a:lnTo>
                <a:lnTo>
                  <a:pt x="76" y="873"/>
                </a:lnTo>
                <a:lnTo>
                  <a:pt x="0" y="772"/>
                </a:lnTo>
                <a:lnTo>
                  <a:pt x="1030" y="0"/>
                </a:lnTo>
                <a:close/>
              </a:path>
            </a:pathLst>
          </a:custGeom>
          <a:solidFill>
            <a:srgbClr val="78BE2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highlight>
                <a:srgbClr val="94CD49"/>
              </a:highlight>
            </a:endParaRPr>
          </a:p>
        </p:txBody>
      </p:sp>
      <p:sp>
        <p:nvSpPr>
          <p:cNvPr id="43" name="Freeform 913">
            <a:extLst>
              <a:ext uri="{FF2B5EF4-FFF2-40B4-BE49-F238E27FC236}">
                <a16:creationId xmlns:a16="http://schemas.microsoft.com/office/drawing/2014/main" id="{20447957-155B-4F66-A91B-DE4E35BB6132}"/>
              </a:ext>
            </a:extLst>
          </p:cNvPr>
          <p:cNvSpPr>
            <a:spLocks/>
          </p:cNvSpPr>
          <p:nvPr/>
        </p:nvSpPr>
        <p:spPr bwMode="auto">
          <a:xfrm>
            <a:off x="10196582" y="3234690"/>
            <a:ext cx="699953" cy="522414"/>
          </a:xfrm>
          <a:custGeom>
            <a:avLst/>
            <a:gdLst>
              <a:gd name="T0" fmla="*/ 1030 w 2058"/>
              <a:gd name="T1" fmla="*/ 0 h 1539"/>
              <a:gd name="T2" fmla="*/ 1603 w 2058"/>
              <a:gd name="T3" fmla="*/ 431 h 1539"/>
              <a:gd name="T4" fmla="*/ 1603 w 2058"/>
              <a:gd name="T5" fmla="*/ 177 h 1539"/>
              <a:gd name="T6" fmla="*/ 1855 w 2058"/>
              <a:gd name="T7" fmla="*/ 177 h 1539"/>
              <a:gd name="T8" fmla="*/ 1855 w 2058"/>
              <a:gd name="T9" fmla="*/ 620 h 1539"/>
              <a:gd name="T10" fmla="*/ 2058 w 2058"/>
              <a:gd name="T11" fmla="*/ 772 h 1539"/>
              <a:gd name="T12" fmla="*/ 1982 w 2058"/>
              <a:gd name="T13" fmla="*/ 873 h 1539"/>
              <a:gd name="T14" fmla="*/ 1855 w 2058"/>
              <a:gd name="T15" fmla="*/ 779 h 1539"/>
              <a:gd name="T16" fmla="*/ 1855 w 2058"/>
              <a:gd name="T17" fmla="*/ 1539 h 1539"/>
              <a:gd name="T18" fmla="*/ 945 w 2058"/>
              <a:gd name="T19" fmla="*/ 1539 h 1539"/>
              <a:gd name="T20" fmla="*/ 945 w 2058"/>
              <a:gd name="T21" fmla="*/ 860 h 1539"/>
              <a:gd name="T22" fmla="*/ 463 w 2058"/>
              <a:gd name="T23" fmla="*/ 860 h 1539"/>
              <a:gd name="T24" fmla="*/ 463 w 2058"/>
              <a:gd name="T25" fmla="*/ 1539 h 1539"/>
              <a:gd name="T26" fmla="*/ 203 w 2058"/>
              <a:gd name="T27" fmla="*/ 1539 h 1539"/>
              <a:gd name="T28" fmla="*/ 203 w 2058"/>
              <a:gd name="T29" fmla="*/ 779 h 1539"/>
              <a:gd name="T30" fmla="*/ 76 w 2058"/>
              <a:gd name="T31" fmla="*/ 873 h 1539"/>
              <a:gd name="T32" fmla="*/ 0 w 2058"/>
              <a:gd name="T33" fmla="*/ 772 h 1539"/>
              <a:gd name="T34" fmla="*/ 1030 w 2058"/>
              <a:gd name="T35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58" h="1539">
                <a:moveTo>
                  <a:pt x="1030" y="0"/>
                </a:moveTo>
                <a:lnTo>
                  <a:pt x="1603" y="431"/>
                </a:lnTo>
                <a:lnTo>
                  <a:pt x="1603" y="177"/>
                </a:lnTo>
                <a:lnTo>
                  <a:pt x="1855" y="177"/>
                </a:lnTo>
                <a:lnTo>
                  <a:pt x="1855" y="620"/>
                </a:lnTo>
                <a:lnTo>
                  <a:pt x="2058" y="772"/>
                </a:lnTo>
                <a:lnTo>
                  <a:pt x="1982" y="873"/>
                </a:lnTo>
                <a:lnTo>
                  <a:pt x="1855" y="779"/>
                </a:lnTo>
                <a:lnTo>
                  <a:pt x="1855" y="1539"/>
                </a:lnTo>
                <a:lnTo>
                  <a:pt x="945" y="1539"/>
                </a:lnTo>
                <a:lnTo>
                  <a:pt x="945" y="860"/>
                </a:lnTo>
                <a:lnTo>
                  <a:pt x="463" y="860"/>
                </a:lnTo>
                <a:lnTo>
                  <a:pt x="463" y="1539"/>
                </a:lnTo>
                <a:lnTo>
                  <a:pt x="203" y="1539"/>
                </a:lnTo>
                <a:lnTo>
                  <a:pt x="203" y="779"/>
                </a:lnTo>
                <a:lnTo>
                  <a:pt x="76" y="873"/>
                </a:lnTo>
                <a:lnTo>
                  <a:pt x="0" y="772"/>
                </a:lnTo>
                <a:lnTo>
                  <a:pt x="103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highlight>
                <a:srgbClr val="94CD49"/>
              </a:highlight>
            </a:endParaRPr>
          </a:p>
        </p:txBody>
      </p:sp>
      <p:sp>
        <p:nvSpPr>
          <p:cNvPr id="45" name="Freeform 913">
            <a:extLst>
              <a:ext uri="{FF2B5EF4-FFF2-40B4-BE49-F238E27FC236}">
                <a16:creationId xmlns:a16="http://schemas.microsoft.com/office/drawing/2014/main" id="{5AB28587-3C0F-496E-8AFF-9FE3BE7D38C5}"/>
              </a:ext>
            </a:extLst>
          </p:cNvPr>
          <p:cNvSpPr>
            <a:spLocks/>
          </p:cNvSpPr>
          <p:nvPr/>
        </p:nvSpPr>
        <p:spPr bwMode="auto">
          <a:xfrm>
            <a:off x="9378746" y="3677795"/>
            <a:ext cx="699953" cy="522414"/>
          </a:xfrm>
          <a:custGeom>
            <a:avLst/>
            <a:gdLst>
              <a:gd name="T0" fmla="*/ 1030 w 2058"/>
              <a:gd name="T1" fmla="*/ 0 h 1539"/>
              <a:gd name="T2" fmla="*/ 1603 w 2058"/>
              <a:gd name="T3" fmla="*/ 431 h 1539"/>
              <a:gd name="T4" fmla="*/ 1603 w 2058"/>
              <a:gd name="T5" fmla="*/ 177 h 1539"/>
              <a:gd name="T6" fmla="*/ 1855 w 2058"/>
              <a:gd name="T7" fmla="*/ 177 h 1539"/>
              <a:gd name="T8" fmla="*/ 1855 w 2058"/>
              <a:gd name="T9" fmla="*/ 620 h 1539"/>
              <a:gd name="T10" fmla="*/ 2058 w 2058"/>
              <a:gd name="T11" fmla="*/ 772 h 1539"/>
              <a:gd name="T12" fmla="*/ 1982 w 2058"/>
              <a:gd name="T13" fmla="*/ 873 h 1539"/>
              <a:gd name="T14" fmla="*/ 1855 w 2058"/>
              <a:gd name="T15" fmla="*/ 779 h 1539"/>
              <a:gd name="T16" fmla="*/ 1855 w 2058"/>
              <a:gd name="T17" fmla="*/ 1539 h 1539"/>
              <a:gd name="T18" fmla="*/ 945 w 2058"/>
              <a:gd name="T19" fmla="*/ 1539 h 1539"/>
              <a:gd name="T20" fmla="*/ 945 w 2058"/>
              <a:gd name="T21" fmla="*/ 860 h 1539"/>
              <a:gd name="T22" fmla="*/ 463 w 2058"/>
              <a:gd name="T23" fmla="*/ 860 h 1539"/>
              <a:gd name="T24" fmla="*/ 463 w 2058"/>
              <a:gd name="T25" fmla="*/ 1539 h 1539"/>
              <a:gd name="T26" fmla="*/ 203 w 2058"/>
              <a:gd name="T27" fmla="*/ 1539 h 1539"/>
              <a:gd name="T28" fmla="*/ 203 w 2058"/>
              <a:gd name="T29" fmla="*/ 779 h 1539"/>
              <a:gd name="T30" fmla="*/ 76 w 2058"/>
              <a:gd name="T31" fmla="*/ 873 h 1539"/>
              <a:gd name="T32" fmla="*/ 0 w 2058"/>
              <a:gd name="T33" fmla="*/ 772 h 1539"/>
              <a:gd name="T34" fmla="*/ 1030 w 2058"/>
              <a:gd name="T35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58" h="1539">
                <a:moveTo>
                  <a:pt x="1030" y="0"/>
                </a:moveTo>
                <a:lnTo>
                  <a:pt x="1603" y="431"/>
                </a:lnTo>
                <a:lnTo>
                  <a:pt x="1603" y="177"/>
                </a:lnTo>
                <a:lnTo>
                  <a:pt x="1855" y="177"/>
                </a:lnTo>
                <a:lnTo>
                  <a:pt x="1855" y="620"/>
                </a:lnTo>
                <a:lnTo>
                  <a:pt x="2058" y="772"/>
                </a:lnTo>
                <a:lnTo>
                  <a:pt x="1982" y="873"/>
                </a:lnTo>
                <a:lnTo>
                  <a:pt x="1855" y="779"/>
                </a:lnTo>
                <a:lnTo>
                  <a:pt x="1855" y="1539"/>
                </a:lnTo>
                <a:lnTo>
                  <a:pt x="945" y="1539"/>
                </a:lnTo>
                <a:lnTo>
                  <a:pt x="945" y="860"/>
                </a:lnTo>
                <a:lnTo>
                  <a:pt x="463" y="860"/>
                </a:lnTo>
                <a:lnTo>
                  <a:pt x="463" y="1539"/>
                </a:lnTo>
                <a:lnTo>
                  <a:pt x="203" y="1539"/>
                </a:lnTo>
                <a:lnTo>
                  <a:pt x="203" y="779"/>
                </a:lnTo>
                <a:lnTo>
                  <a:pt x="76" y="873"/>
                </a:lnTo>
                <a:lnTo>
                  <a:pt x="0" y="772"/>
                </a:lnTo>
                <a:lnTo>
                  <a:pt x="103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highlight>
                <a:srgbClr val="94CD49"/>
              </a:highlight>
            </a:endParaRPr>
          </a:p>
        </p:txBody>
      </p:sp>
      <p:sp>
        <p:nvSpPr>
          <p:cNvPr id="46" name="Freeform 913">
            <a:extLst>
              <a:ext uri="{FF2B5EF4-FFF2-40B4-BE49-F238E27FC236}">
                <a16:creationId xmlns:a16="http://schemas.microsoft.com/office/drawing/2014/main" id="{D3E71679-D42B-4AB9-BE60-E6EB8ED9AA7E}"/>
              </a:ext>
            </a:extLst>
          </p:cNvPr>
          <p:cNvSpPr>
            <a:spLocks/>
          </p:cNvSpPr>
          <p:nvPr/>
        </p:nvSpPr>
        <p:spPr bwMode="auto">
          <a:xfrm>
            <a:off x="9247956" y="1340768"/>
            <a:ext cx="699953" cy="522414"/>
          </a:xfrm>
          <a:custGeom>
            <a:avLst/>
            <a:gdLst>
              <a:gd name="T0" fmla="*/ 1030 w 2058"/>
              <a:gd name="T1" fmla="*/ 0 h 1539"/>
              <a:gd name="T2" fmla="*/ 1603 w 2058"/>
              <a:gd name="T3" fmla="*/ 431 h 1539"/>
              <a:gd name="T4" fmla="*/ 1603 w 2058"/>
              <a:gd name="T5" fmla="*/ 177 h 1539"/>
              <a:gd name="T6" fmla="*/ 1855 w 2058"/>
              <a:gd name="T7" fmla="*/ 177 h 1539"/>
              <a:gd name="T8" fmla="*/ 1855 w 2058"/>
              <a:gd name="T9" fmla="*/ 620 h 1539"/>
              <a:gd name="T10" fmla="*/ 2058 w 2058"/>
              <a:gd name="T11" fmla="*/ 772 h 1539"/>
              <a:gd name="T12" fmla="*/ 1982 w 2058"/>
              <a:gd name="T13" fmla="*/ 873 h 1539"/>
              <a:gd name="T14" fmla="*/ 1855 w 2058"/>
              <a:gd name="T15" fmla="*/ 779 h 1539"/>
              <a:gd name="T16" fmla="*/ 1855 w 2058"/>
              <a:gd name="T17" fmla="*/ 1539 h 1539"/>
              <a:gd name="T18" fmla="*/ 945 w 2058"/>
              <a:gd name="T19" fmla="*/ 1539 h 1539"/>
              <a:gd name="T20" fmla="*/ 945 w 2058"/>
              <a:gd name="T21" fmla="*/ 860 h 1539"/>
              <a:gd name="T22" fmla="*/ 463 w 2058"/>
              <a:gd name="T23" fmla="*/ 860 h 1539"/>
              <a:gd name="T24" fmla="*/ 463 w 2058"/>
              <a:gd name="T25" fmla="*/ 1539 h 1539"/>
              <a:gd name="T26" fmla="*/ 203 w 2058"/>
              <a:gd name="T27" fmla="*/ 1539 h 1539"/>
              <a:gd name="T28" fmla="*/ 203 w 2058"/>
              <a:gd name="T29" fmla="*/ 779 h 1539"/>
              <a:gd name="T30" fmla="*/ 76 w 2058"/>
              <a:gd name="T31" fmla="*/ 873 h 1539"/>
              <a:gd name="T32" fmla="*/ 0 w 2058"/>
              <a:gd name="T33" fmla="*/ 772 h 1539"/>
              <a:gd name="T34" fmla="*/ 1030 w 2058"/>
              <a:gd name="T35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58" h="1539">
                <a:moveTo>
                  <a:pt x="1030" y="0"/>
                </a:moveTo>
                <a:lnTo>
                  <a:pt x="1603" y="431"/>
                </a:lnTo>
                <a:lnTo>
                  <a:pt x="1603" y="177"/>
                </a:lnTo>
                <a:lnTo>
                  <a:pt x="1855" y="177"/>
                </a:lnTo>
                <a:lnTo>
                  <a:pt x="1855" y="620"/>
                </a:lnTo>
                <a:lnTo>
                  <a:pt x="2058" y="772"/>
                </a:lnTo>
                <a:lnTo>
                  <a:pt x="1982" y="873"/>
                </a:lnTo>
                <a:lnTo>
                  <a:pt x="1855" y="779"/>
                </a:lnTo>
                <a:lnTo>
                  <a:pt x="1855" y="1539"/>
                </a:lnTo>
                <a:lnTo>
                  <a:pt x="945" y="1539"/>
                </a:lnTo>
                <a:lnTo>
                  <a:pt x="945" y="860"/>
                </a:lnTo>
                <a:lnTo>
                  <a:pt x="463" y="860"/>
                </a:lnTo>
                <a:lnTo>
                  <a:pt x="463" y="1539"/>
                </a:lnTo>
                <a:lnTo>
                  <a:pt x="203" y="1539"/>
                </a:lnTo>
                <a:lnTo>
                  <a:pt x="203" y="779"/>
                </a:lnTo>
                <a:lnTo>
                  <a:pt x="76" y="873"/>
                </a:lnTo>
                <a:lnTo>
                  <a:pt x="0" y="772"/>
                </a:lnTo>
                <a:lnTo>
                  <a:pt x="1030" y="0"/>
                </a:lnTo>
                <a:close/>
              </a:path>
            </a:pathLst>
          </a:custGeom>
          <a:solidFill>
            <a:srgbClr val="78BE2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highlight>
                <a:srgbClr val="94CD49"/>
              </a:highlight>
            </a:endParaRPr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AEA012EC-E203-42FA-98C0-3EA5832770C5}"/>
              </a:ext>
            </a:extLst>
          </p:cNvPr>
          <p:cNvSpPr/>
          <p:nvPr/>
        </p:nvSpPr>
        <p:spPr>
          <a:xfrm flipH="1">
            <a:off x="8016096" y="1448726"/>
            <a:ext cx="249166" cy="2825111"/>
          </a:xfrm>
          <a:prstGeom prst="rightBrac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ußzeilenplatzhalter 3">
            <a:extLst>
              <a:ext uri="{FF2B5EF4-FFF2-40B4-BE49-F238E27FC236}">
                <a16:creationId xmlns:a16="http://schemas.microsoft.com/office/drawing/2014/main" id="{4B6A546B-EA0C-4001-BF36-3EBEADDB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402" y="6331354"/>
            <a:ext cx="8549631" cy="123111"/>
          </a:xfrm>
        </p:spPr>
        <p:txBody>
          <a:bodyPr/>
          <a:lstStyle/>
          <a:p>
            <a:r>
              <a:rPr lang="en-US"/>
              <a:t>Public I 28-29.06.2023 I Lehmann &amp; Voss I LUVOMAXX® information session</a:t>
            </a:r>
          </a:p>
        </p:txBody>
      </p:sp>
      <p:pic>
        <p:nvPicPr>
          <p:cNvPr id="9" name="Grafik 8" descr="Solarmodule mit einfarbiger Füllung">
            <a:extLst>
              <a:ext uri="{FF2B5EF4-FFF2-40B4-BE49-F238E27FC236}">
                <a16:creationId xmlns:a16="http://schemas.microsoft.com/office/drawing/2014/main" id="{837136C7-A87A-4A7B-B1B8-EB1150377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6963" y="1415548"/>
            <a:ext cx="914400" cy="9144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CFD18A8-9787-46E3-84C8-D28DE4BDC16F}"/>
              </a:ext>
            </a:extLst>
          </p:cNvPr>
          <p:cNvGrpSpPr/>
          <p:nvPr/>
        </p:nvGrpSpPr>
        <p:grpSpPr>
          <a:xfrm>
            <a:off x="314707" y="2943777"/>
            <a:ext cx="1506393" cy="1506393"/>
            <a:chOff x="237877" y="3066184"/>
            <a:chExt cx="1506393" cy="1506393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CB406506-7B63-409A-8388-0F09D878D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877" y="3066184"/>
              <a:ext cx="1506393" cy="1506393"/>
            </a:xfrm>
            <a:prstGeom prst="rect">
              <a:avLst/>
            </a:prstGeom>
          </p:spPr>
        </p:pic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4E9A9D5F-CC48-409B-BDA2-A25D71453E21}"/>
                </a:ext>
              </a:extLst>
            </p:cNvPr>
            <p:cNvSpPr/>
            <p:nvPr/>
          </p:nvSpPr>
          <p:spPr>
            <a:xfrm>
              <a:off x="627052" y="3856170"/>
              <a:ext cx="728041" cy="62211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3" name="Grafik 12" descr="Strommast mit einfarbiger Füllung">
            <a:extLst>
              <a:ext uri="{FF2B5EF4-FFF2-40B4-BE49-F238E27FC236}">
                <a16:creationId xmlns:a16="http://schemas.microsoft.com/office/drawing/2014/main" id="{A8950CC8-AEB0-426E-B307-E4C211E678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4976" y="2526398"/>
            <a:ext cx="914400" cy="914400"/>
          </a:xfrm>
          <a:prstGeom prst="rect">
            <a:avLst/>
          </a:prstGeom>
        </p:spPr>
      </p:pic>
      <p:pic>
        <p:nvPicPr>
          <p:cNvPr id="40" name="Grafik 39" descr="Strommast mit einfarbiger Füllung">
            <a:extLst>
              <a:ext uri="{FF2B5EF4-FFF2-40B4-BE49-F238E27FC236}">
                <a16:creationId xmlns:a16="http://schemas.microsoft.com/office/drawing/2014/main" id="{F0A26B6B-AACE-47B8-A195-61794B1FF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97367" y="2561883"/>
            <a:ext cx="914400" cy="914400"/>
          </a:xfrm>
          <a:prstGeom prst="rect">
            <a:avLst/>
          </a:prstGeom>
        </p:spPr>
      </p:pic>
      <p:pic>
        <p:nvPicPr>
          <p:cNvPr id="44" name="Grafik 43" descr="Strommast mit einfarbiger Füllung">
            <a:extLst>
              <a:ext uri="{FF2B5EF4-FFF2-40B4-BE49-F238E27FC236}">
                <a16:creationId xmlns:a16="http://schemas.microsoft.com/office/drawing/2014/main" id="{B795451F-C31C-4147-8F30-D4BAE695FE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39758" y="2597368"/>
            <a:ext cx="914400" cy="91440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DD2A0F7-638D-456D-98BE-85D61016CAF0}"/>
              </a:ext>
            </a:extLst>
          </p:cNvPr>
          <p:cNvGrpSpPr/>
          <p:nvPr/>
        </p:nvGrpSpPr>
        <p:grpSpPr>
          <a:xfrm rot="10800000">
            <a:off x="3315322" y="2615566"/>
            <a:ext cx="2031403" cy="403517"/>
            <a:chOff x="2739865" y="1766047"/>
            <a:chExt cx="992905" cy="500652"/>
          </a:xfrm>
        </p:grpSpPr>
        <p:sp>
          <p:nvSpPr>
            <p:cNvPr id="14" name="Bogen 13">
              <a:extLst>
                <a:ext uri="{FF2B5EF4-FFF2-40B4-BE49-F238E27FC236}">
                  <a16:creationId xmlns:a16="http://schemas.microsoft.com/office/drawing/2014/main" id="{A27A83CD-1C07-4E31-B708-BF238FCD49C6}"/>
                </a:ext>
              </a:extLst>
            </p:cNvPr>
            <p:cNvSpPr/>
            <p:nvPr/>
          </p:nvSpPr>
          <p:spPr>
            <a:xfrm>
              <a:off x="2739865" y="1766872"/>
              <a:ext cx="988357" cy="499827"/>
            </a:xfrm>
            <a:prstGeom prst="arc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Bogen 46">
              <a:extLst>
                <a:ext uri="{FF2B5EF4-FFF2-40B4-BE49-F238E27FC236}">
                  <a16:creationId xmlns:a16="http://schemas.microsoft.com/office/drawing/2014/main" id="{858305FA-322B-4B12-9060-BFD995871E3F}"/>
                </a:ext>
              </a:extLst>
            </p:cNvPr>
            <p:cNvSpPr/>
            <p:nvPr/>
          </p:nvSpPr>
          <p:spPr>
            <a:xfrm flipH="1">
              <a:off x="2744413" y="1766047"/>
              <a:ext cx="988357" cy="499827"/>
            </a:xfrm>
            <a:prstGeom prst="arc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0D1A2CC-3810-4284-926E-06605ACFAAA3}"/>
              </a:ext>
            </a:extLst>
          </p:cNvPr>
          <p:cNvGrpSpPr/>
          <p:nvPr/>
        </p:nvGrpSpPr>
        <p:grpSpPr>
          <a:xfrm rot="10800000">
            <a:off x="3304334" y="2852809"/>
            <a:ext cx="2031403" cy="403517"/>
            <a:chOff x="2739865" y="1766047"/>
            <a:chExt cx="992905" cy="500652"/>
          </a:xfrm>
        </p:grpSpPr>
        <p:sp>
          <p:nvSpPr>
            <p:cNvPr id="49" name="Bogen 48">
              <a:extLst>
                <a:ext uri="{FF2B5EF4-FFF2-40B4-BE49-F238E27FC236}">
                  <a16:creationId xmlns:a16="http://schemas.microsoft.com/office/drawing/2014/main" id="{AFD2C199-8287-46E4-9A3F-CB45F53E8F88}"/>
                </a:ext>
              </a:extLst>
            </p:cNvPr>
            <p:cNvSpPr/>
            <p:nvPr/>
          </p:nvSpPr>
          <p:spPr>
            <a:xfrm>
              <a:off x="2739865" y="1766872"/>
              <a:ext cx="988357" cy="499827"/>
            </a:xfrm>
            <a:prstGeom prst="arc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Bogen 49">
              <a:extLst>
                <a:ext uri="{FF2B5EF4-FFF2-40B4-BE49-F238E27FC236}">
                  <a16:creationId xmlns:a16="http://schemas.microsoft.com/office/drawing/2014/main" id="{D3A46C1D-CA4D-4796-B011-740878C29A10}"/>
                </a:ext>
              </a:extLst>
            </p:cNvPr>
            <p:cNvSpPr/>
            <p:nvPr/>
          </p:nvSpPr>
          <p:spPr>
            <a:xfrm flipH="1">
              <a:off x="2744413" y="1766047"/>
              <a:ext cx="988357" cy="499827"/>
            </a:xfrm>
            <a:prstGeom prst="arc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F083725-E747-41E8-82B6-0F9C4619FDDA}"/>
              </a:ext>
            </a:extLst>
          </p:cNvPr>
          <p:cNvGrpSpPr/>
          <p:nvPr/>
        </p:nvGrpSpPr>
        <p:grpSpPr>
          <a:xfrm rot="10800000">
            <a:off x="5357713" y="2650718"/>
            <a:ext cx="2031403" cy="403517"/>
            <a:chOff x="2739865" y="1766047"/>
            <a:chExt cx="992905" cy="500652"/>
          </a:xfrm>
        </p:grpSpPr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262E215B-0A8C-463C-A217-DFE0474F242E}"/>
                </a:ext>
              </a:extLst>
            </p:cNvPr>
            <p:cNvSpPr/>
            <p:nvPr/>
          </p:nvSpPr>
          <p:spPr>
            <a:xfrm>
              <a:off x="2739865" y="1766872"/>
              <a:ext cx="988357" cy="499827"/>
            </a:xfrm>
            <a:prstGeom prst="arc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Bogen 52">
              <a:extLst>
                <a:ext uri="{FF2B5EF4-FFF2-40B4-BE49-F238E27FC236}">
                  <a16:creationId xmlns:a16="http://schemas.microsoft.com/office/drawing/2014/main" id="{E9044989-07CF-4633-84B9-E89A8F21EE7A}"/>
                </a:ext>
              </a:extLst>
            </p:cNvPr>
            <p:cNvSpPr/>
            <p:nvPr/>
          </p:nvSpPr>
          <p:spPr>
            <a:xfrm flipH="1">
              <a:off x="2744413" y="1766047"/>
              <a:ext cx="988357" cy="499827"/>
            </a:xfrm>
            <a:prstGeom prst="arc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1DDB880-6F2A-403D-AC0D-D786884E09E0}"/>
              </a:ext>
            </a:extLst>
          </p:cNvPr>
          <p:cNvGrpSpPr/>
          <p:nvPr/>
        </p:nvGrpSpPr>
        <p:grpSpPr>
          <a:xfrm rot="10800000">
            <a:off x="5367018" y="2885535"/>
            <a:ext cx="2031403" cy="403517"/>
            <a:chOff x="2739865" y="1766047"/>
            <a:chExt cx="992905" cy="500652"/>
          </a:xfrm>
        </p:grpSpPr>
        <p:sp>
          <p:nvSpPr>
            <p:cNvPr id="55" name="Bogen 54">
              <a:extLst>
                <a:ext uri="{FF2B5EF4-FFF2-40B4-BE49-F238E27FC236}">
                  <a16:creationId xmlns:a16="http://schemas.microsoft.com/office/drawing/2014/main" id="{EAE81006-898B-428E-A1A1-F7C7BB78659F}"/>
                </a:ext>
              </a:extLst>
            </p:cNvPr>
            <p:cNvSpPr/>
            <p:nvPr/>
          </p:nvSpPr>
          <p:spPr>
            <a:xfrm>
              <a:off x="2739865" y="1766872"/>
              <a:ext cx="988357" cy="499827"/>
            </a:xfrm>
            <a:prstGeom prst="arc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Bogen 55">
              <a:extLst>
                <a:ext uri="{FF2B5EF4-FFF2-40B4-BE49-F238E27FC236}">
                  <a16:creationId xmlns:a16="http://schemas.microsoft.com/office/drawing/2014/main" id="{7A99D25F-7862-462A-9037-8004DF0A621B}"/>
                </a:ext>
              </a:extLst>
            </p:cNvPr>
            <p:cNvSpPr/>
            <p:nvPr/>
          </p:nvSpPr>
          <p:spPr>
            <a:xfrm flipH="1">
              <a:off x="2744413" y="1766047"/>
              <a:ext cx="988357" cy="499827"/>
            </a:xfrm>
            <a:prstGeom prst="arc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fik 7" descr="Erneuerbare Energien Silhouette">
            <a:extLst>
              <a:ext uri="{FF2B5EF4-FFF2-40B4-BE49-F238E27FC236}">
                <a16:creationId xmlns:a16="http://schemas.microsoft.com/office/drawing/2014/main" id="{D816B4A6-134B-4421-A098-7A73F6F61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2913" y="4793043"/>
            <a:ext cx="288000" cy="288000"/>
          </a:xfrm>
          <a:prstGeom prst="rect">
            <a:avLst/>
          </a:prstGeom>
        </p:spPr>
      </p:pic>
      <p:pic>
        <p:nvPicPr>
          <p:cNvPr id="57" name="Grafik 56" descr="Erneuerbare Energien Silhouette">
            <a:extLst>
              <a:ext uri="{FF2B5EF4-FFF2-40B4-BE49-F238E27FC236}">
                <a16:creationId xmlns:a16="http://schemas.microsoft.com/office/drawing/2014/main" id="{17055A6F-EDE8-4BDC-B8BA-82BC26FCA7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6597" y="5156663"/>
            <a:ext cx="288000" cy="288000"/>
          </a:xfrm>
          <a:prstGeom prst="rect">
            <a:avLst/>
          </a:prstGeom>
        </p:spPr>
      </p:pic>
      <p:pic>
        <p:nvPicPr>
          <p:cNvPr id="58" name="Grafik 57" descr="Erneuerbare Energien Silhouette">
            <a:extLst>
              <a:ext uri="{FF2B5EF4-FFF2-40B4-BE49-F238E27FC236}">
                <a16:creationId xmlns:a16="http://schemas.microsoft.com/office/drawing/2014/main" id="{F774E116-4827-48E6-BA7C-7031AA259A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0213" y="550810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9C0241B4-8766-4A2A-9C63-69CFBDC6B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17" name="Objekt 16" hidden="1">
                        <a:extLst>
                          <a:ext uri="{FF2B5EF4-FFF2-40B4-BE49-F238E27FC236}">
                            <a16:creationId xmlns:a16="http://schemas.microsoft.com/office/drawing/2014/main" id="{9C0241B4-8766-4A2A-9C63-69CFBDC6B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Grafik 52" descr="Fabrik">
            <a:extLst>
              <a:ext uri="{FF2B5EF4-FFF2-40B4-BE49-F238E27FC236}">
                <a16:creationId xmlns:a16="http://schemas.microsoft.com/office/drawing/2014/main" id="{D5DEB8E4-5CA0-46AA-8378-DBC2A856B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1783" y="2714844"/>
            <a:ext cx="914400" cy="914400"/>
          </a:xfrm>
          <a:prstGeom prst="rect">
            <a:avLst/>
          </a:prstGeom>
        </p:spPr>
      </p:pic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9E24484D-9452-4327-9D7A-846B7738086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u="none">
              <a:solidFill>
                <a:srgbClr val="000000"/>
              </a:solidFill>
              <a:latin typeface="Evonik Prokyon" panose="00000500000000000000" pitchFamily="50" charset="0"/>
              <a:ea typeface="+mj-ea"/>
              <a:cs typeface="+mj-cs"/>
              <a:sym typeface="Evonik Prokyon" panose="00000500000000000000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ED21C4-3A16-4D19-8DAF-8E8D7195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latin typeface="Arial" panose="020B0604020202020204" pitchFamily="34" charset="0"/>
              </a:rPr>
              <a:t>Transparency along the value chain  </a:t>
            </a:r>
            <a:br>
              <a:rPr lang="en-US">
                <a:latin typeface="Arial" panose="020B0604020202020204" pitchFamily="34" charset="0"/>
              </a:rPr>
            </a:br>
            <a:r>
              <a:rPr lang="en-US" sz="2000" b="0">
                <a:solidFill>
                  <a:schemeClr val="dk1"/>
                </a:solidFill>
                <a:latin typeface="Arial" panose="020B0604020202020204" pitchFamily="34" charset="0"/>
              </a:rPr>
              <a:t>Each company along the value chain needs the certification</a:t>
            </a:r>
            <a:endParaRPr lang="en-US" sz="1600" b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D2F884C-68A3-42DB-BE0B-43A7442A32FF}"/>
              </a:ext>
            </a:extLst>
          </p:cNvPr>
          <p:cNvSpPr txBox="1"/>
          <p:nvPr/>
        </p:nvSpPr>
        <p:spPr>
          <a:xfrm>
            <a:off x="464208" y="3646127"/>
            <a:ext cx="1332205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Calibri" panose="020F0502020204030204" pitchFamily="34" charset="0"/>
              </a:rPr>
              <a:t>Fossil and/or renewable sources </a:t>
            </a:r>
          </a:p>
        </p:txBody>
      </p:sp>
      <p:sp>
        <p:nvSpPr>
          <p:cNvPr id="46" name="Eingekerbter Richtungspfeil 2">
            <a:extLst>
              <a:ext uri="{FF2B5EF4-FFF2-40B4-BE49-F238E27FC236}">
                <a16:creationId xmlns:a16="http://schemas.microsoft.com/office/drawing/2014/main" id="{8E1E589E-0FC9-4EC2-A947-973FD5080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5" y="1977245"/>
            <a:ext cx="1983927" cy="578265"/>
          </a:xfrm>
          <a:prstGeom prst="chevron">
            <a:avLst>
              <a:gd name="adj" fmla="val 22735"/>
            </a:avLst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txBody>
          <a:bodyPr lIns="70918" tIns="23639" rIns="23639" bIns="2363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Calibri" panose="020F0502020204030204" pitchFamily="34" charset="0"/>
              </a:rPr>
              <a:t>Production plant 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5013E07-9A8B-4141-A499-5E2CA4675FF9}"/>
              </a:ext>
            </a:extLst>
          </p:cNvPr>
          <p:cNvGrpSpPr/>
          <p:nvPr/>
        </p:nvGrpSpPr>
        <p:grpSpPr>
          <a:xfrm>
            <a:off x="4624856" y="3011246"/>
            <a:ext cx="747893" cy="462532"/>
            <a:chOff x="3516279" y="-816221"/>
            <a:chExt cx="1239798" cy="579370"/>
          </a:xfrm>
          <a:solidFill>
            <a:srgbClr val="796E65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8225EB7-97AD-431C-BFEC-43960B08A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6953" y="-816221"/>
              <a:ext cx="549124" cy="57937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592"/>
                </a:cxn>
                <a:cxn ang="0">
                  <a:pos x="0" y="882"/>
                </a:cxn>
                <a:cxn ang="0">
                  <a:pos x="0" y="1330"/>
                </a:cxn>
                <a:cxn ang="0">
                  <a:pos x="0" y="1626"/>
                </a:cxn>
                <a:cxn ang="0">
                  <a:pos x="1461" y="1626"/>
                </a:cxn>
                <a:cxn ang="0">
                  <a:pos x="1461" y="0"/>
                </a:cxn>
                <a:cxn ang="0">
                  <a:pos x="0" y="0"/>
                </a:cxn>
                <a:cxn ang="0">
                  <a:pos x="0" y="144"/>
                </a:cxn>
                <a:cxn ang="0">
                  <a:pos x="1065" y="144"/>
                </a:cxn>
                <a:cxn ang="0">
                  <a:pos x="1302" y="144"/>
                </a:cxn>
                <a:cxn ang="0">
                  <a:pos x="1302" y="592"/>
                </a:cxn>
                <a:cxn ang="0">
                  <a:pos x="1065" y="592"/>
                </a:cxn>
                <a:cxn ang="0">
                  <a:pos x="1065" y="144"/>
                </a:cxn>
                <a:cxn ang="0">
                  <a:pos x="1065" y="882"/>
                </a:cxn>
                <a:cxn ang="0">
                  <a:pos x="1302" y="882"/>
                </a:cxn>
                <a:cxn ang="0">
                  <a:pos x="1302" y="1330"/>
                </a:cxn>
                <a:cxn ang="0">
                  <a:pos x="1065" y="1330"/>
                </a:cxn>
                <a:cxn ang="0">
                  <a:pos x="1065" y="882"/>
                </a:cxn>
                <a:cxn ang="0">
                  <a:pos x="632" y="144"/>
                </a:cxn>
                <a:cxn ang="0">
                  <a:pos x="869" y="144"/>
                </a:cxn>
                <a:cxn ang="0">
                  <a:pos x="869" y="592"/>
                </a:cxn>
                <a:cxn ang="0">
                  <a:pos x="632" y="592"/>
                </a:cxn>
                <a:cxn ang="0">
                  <a:pos x="632" y="144"/>
                </a:cxn>
                <a:cxn ang="0">
                  <a:pos x="632" y="882"/>
                </a:cxn>
                <a:cxn ang="0">
                  <a:pos x="869" y="882"/>
                </a:cxn>
                <a:cxn ang="0">
                  <a:pos x="869" y="1330"/>
                </a:cxn>
                <a:cxn ang="0">
                  <a:pos x="632" y="1330"/>
                </a:cxn>
                <a:cxn ang="0">
                  <a:pos x="632" y="882"/>
                </a:cxn>
                <a:cxn ang="0">
                  <a:pos x="199" y="144"/>
                </a:cxn>
                <a:cxn ang="0">
                  <a:pos x="436" y="144"/>
                </a:cxn>
                <a:cxn ang="0">
                  <a:pos x="436" y="592"/>
                </a:cxn>
                <a:cxn ang="0">
                  <a:pos x="199" y="592"/>
                </a:cxn>
                <a:cxn ang="0">
                  <a:pos x="199" y="144"/>
                </a:cxn>
                <a:cxn ang="0">
                  <a:pos x="199" y="882"/>
                </a:cxn>
                <a:cxn ang="0">
                  <a:pos x="436" y="882"/>
                </a:cxn>
                <a:cxn ang="0">
                  <a:pos x="436" y="1330"/>
                </a:cxn>
                <a:cxn ang="0">
                  <a:pos x="199" y="1330"/>
                </a:cxn>
                <a:cxn ang="0">
                  <a:pos x="199" y="882"/>
                </a:cxn>
              </a:cxnLst>
              <a:rect l="0" t="0" r="r" b="b"/>
              <a:pathLst>
                <a:path w="1461" h="1626">
                  <a:moveTo>
                    <a:pt x="0" y="144"/>
                  </a:moveTo>
                  <a:lnTo>
                    <a:pt x="0" y="592"/>
                  </a:lnTo>
                  <a:lnTo>
                    <a:pt x="0" y="882"/>
                  </a:lnTo>
                  <a:lnTo>
                    <a:pt x="0" y="1330"/>
                  </a:lnTo>
                  <a:lnTo>
                    <a:pt x="0" y="1626"/>
                  </a:lnTo>
                  <a:lnTo>
                    <a:pt x="1461" y="1626"/>
                  </a:lnTo>
                  <a:lnTo>
                    <a:pt x="1461" y="0"/>
                  </a:lnTo>
                  <a:lnTo>
                    <a:pt x="0" y="0"/>
                  </a:lnTo>
                  <a:lnTo>
                    <a:pt x="0" y="144"/>
                  </a:lnTo>
                  <a:close/>
                  <a:moveTo>
                    <a:pt x="1065" y="144"/>
                  </a:moveTo>
                  <a:lnTo>
                    <a:pt x="1302" y="144"/>
                  </a:lnTo>
                  <a:lnTo>
                    <a:pt x="1302" y="592"/>
                  </a:lnTo>
                  <a:lnTo>
                    <a:pt x="1065" y="592"/>
                  </a:lnTo>
                  <a:lnTo>
                    <a:pt x="1065" y="144"/>
                  </a:lnTo>
                  <a:close/>
                  <a:moveTo>
                    <a:pt x="1065" y="882"/>
                  </a:moveTo>
                  <a:lnTo>
                    <a:pt x="1302" y="882"/>
                  </a:lnTo>
                  <a:lnTo>
                    <a:pt x="1302" y="1330"/>
                  </a:lnTo>
                  <a:lnTo>
                    <a:pt x="1065" y="1330"/>
                  </a:lnTo>
                  <a:lnTo>
                    <a:pt x="1065" y="882"/>
                  </a:lnTo>
                  <a:close/>
                  <a:moveTo>
                    <a:pt x="632" y="144"/>
                  </a:moveTo>
                  <a:lnTo>
                    <a:pt x="869" y="144"/>
                  </a:lnTo>
                  <a:lnTo>
                    <a:pt x="869" y="592"/>
                  </a:lnTo>
                  <a:lnTo>
                    <a:pt x="632" y="592"/>
                  </a:lnTo>
                  <a:lnTo>
                    <a:pt x="632" y="144"/>
                  </a:lnTo>
                  <a:close/>
                  <a:moveTo>
                    <a:pt x="632" y="882"/>
                  </a:moveTo>
                  <a:lnTo>
                    <a:pt x="869" y="882"/>
                  </a:lnTo>
                  <a:lnTo>
                    <a:pt x="869" y="1330"/>
                  </a:lnTo>
                  <a:lnTo>
                    <a:pt x="632" y="1330"/>
                  </a:lnTo>
                  <a:lnTo>
                    <a:pt x="632" y="882"/>
                  </a:lnTo>
                  <a:close/>
                  <a:moveTo>
                    <a:pt x="199" y="144"/>
                  </a:moveTo>
                  <a:lnTo>
                    <a:pt x="436" y="144"/>
                  </a:lnTo>
                  <a:lnTo>
                    <a:pt x="436" y="592"/>
                  </a:lnTo>
                  <a:lnTo>
                    <a:pt x="199" y="592"/>
                  </a:lnTo>
                  <a:lnTo>
                    <a:pt x="199" y="144"/>
                  </a:lnTo>
                  <a:close/>
                  <a:moveTo>
                    <a:pt x="199" y="882"/>
                  </a:moveTo>
                  <a:lnTo>
                    <a:pt x="436" y="882"/>
                  </a:lnTo>
                  <a:lnTo>
                    <a:pt x="436" y="1330"/>
                  </a:lnTo>
                  <a:lnTo>
                    <a:pt x="199" y="1330"/>
                  </a:lnTo>
                  <a:lnTo>
                    <a:pt x="199" y="882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  <a:effectLst>
              <a:innerShdw blurRad="63500" dist="25400" dir="13500000">
                <a:prstClr val="black">
                  <a:alpha val="40000"/>
                </a:prstClr>
              </a:innerShdw>
            </a:effectLst>
          </p:spPr>
          <p:txBody>
            <a:bodyPr wrap="none" lIns="59098" tIns="141836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97FEC59E-1BA2-491C-9CA6-78DA119D0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279" y="-770496"/>
              <a:ext cx="675013" cy="533645"/>
            </a:xfrm>
            <a:custGeom>
              <a:avLst/>
              <a:gdLst/>
              <a:ahLst/>
              <a:cxnLst>
                <a:cxn ang="0">
                  <a:pos x="2095" y="1626"/>
                </a:cxn>
                <a:cxn ang="0">
                  <a:pos x="2095" y="592"/>
                </a:cxn>
                <a:cxn ang="0">
                  <a:pos x="1046" y="0"/>
                </a:cxn>
                <a:cxn ang="0">
                  <a:pos x="1046" y="592"/>
                </a:cxn>
                <a:cxn ang="0">
                  <a:pos x="0" y="0"/>
                </a:cxn>
                <a:cxn ang="0">
                  <a:pos x="0" y="592"/>
                </a:cxn>
                <a:cxn ang="0">
                  <a:pos x="0" y="592"/>
                </a:cxn>
                <a:cxn ang="0">
                  <a:pos x="0" y="1626"/>
                </a:cxn>
                <a:cxn ang="0">
                  <a:pos x="2095" y="1626"/>
                </a:cxn>
                <a:cxn ang="0">
                  <a:pos x="656" y="1043"/>
                </a:cxn>
                <a:cxn ang="0">
                  <a:pos x="325" y="1043"/>
                </a:cxn>
                <a:cxn ang="0">
                  <a:pos x="325" y="882"/>
                </a:cxn>
                <a:cxn ang="0">
                  <a:pos x="656" y="882"/>
                </a:cxn>
                <a:cxn ang="0">
                  <a:pos x="656" y="1043"/>
                </a:cxn>
                <a:cxn ang="0">
                  <a:pos x="1439" y="882"/>
                </a:cxn>
                <a:cxn ang="0">
                  <a:pos x="1771" y="882"/>
                </a:cxn>
                <a:cxn ang="0">
                  <a:pos x="1771" y="1043"/>
                </a:cxn>
                <a:cxn ang="0">
                  <a:pos x="1439" y="1043"/>
                </a:cxn>
                <a:cxn ang="0">
                  <a:pos x="1439" y="882"/>
                </a:cxn>
                <a:cxn ang="0">
                  <a:pos x="1068" y="882"/>
                </a:cxn>
                <a:cxn ang="0">
                  <a:pos x="1399" y="882"/>
                </a:cxn>
                <a:cxn ang="0">
                  <a:pos x="1399" y="1043"/>
                </a:cxn>
                <a:cxn ang="0">
                  <a:pos x="1068" y="1043"/>
                </a:cxn>
                <a:cxn ang="0">
                  <a:pos x="1068" y="882"/>
                </a:cxn>
                <a:cxn ang="0">
                  <a:pos x="696" y="882"/>
                </a:cxn>
                <a:cxn ang="0">
                  <a:pos x="1028" y="882"/>
                </a:cxn>
                <a:cxn ang="0">
                  <a:pos x="1028" y="1043"/>
                </a:cxn>
                <a:cxn ang="0">
                  <a:pos x="696" y="1043"/>
                </a:cxn>
                <a:cxn ang="0">
                  <a:pos x="696" y="882"/>
                </a:cxn>
              </a:cxnLst>
              <a:rect l="0" t="0" r="r" b="b"/>
              <a:pathLst>
                <a:path w="2095" h="1626">
                  <a:moveTo>
                    <a:pt x="2095" y="1626"/>
                  </a:moveTo>
                  <a:lnTo>
                    <a:pt x="2095" y="592"/>
                  </a:lnTo>
                  <a:lnTo>
                    <a:pt x="1046" y="0"/>
                  </a:lnTo>
                  <a:lnTo>
                    <a:pt x="1046" y="592"/>
                  </a:lnTo>
                  <a:lnTo>
                    <a:pt x="0" y="0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0" y="1626"/>
                  </a:lnTo>
                  <a:lnTo>
                    <a:pt x="2095" y="1626"/>
                  </a:lnTo>
                  <a:close/>
                  <a:moveTo>
                    <a:pt x="656" y="1043"/>
                  </a:moveTo>
                  <a:lnTo>
                    <a:pt x="325" y="1043"/>
                  </a:lnTo>
                  <a:lnTo>
                    <a:pt x="325" y="882"/>
                  </a:lnTo>
                  <a:lnTo>
                    <a:pt x="656" y="882"/>
                  </a:lnTo>
                  <a:lnTo>
                    <a:pt x="656" y="1043"/>
                  </a:lnTo>
                  <a:close/>
                  <a:moveTo>
                    <a:pt x="1439" y="882"/>
                  </a:moveTo>
                  <a:lnTo>
                    <a:pt x="1771" y="882"/>
                  </a:lnTo>
                  <a:lnTo>
                    <a:pt x="1771" y="1043"/>
                  </a:lnTo>
                  <a:lnTo>
                    <a:pt x="1439" y="1043"/>
                  </a:lnTo>
                  <a:lnTo>
                    <a:pt x="1439" y="882"/>
                  </a:lnTo>
                  <a:close/>
                  <a:moveTo>
                    <a:pt x="1068" y="882"/>
                  </a:moveTo>
                  <a:lnTo>
                    <a:pt x="1399" y="882"/>
                  </a:lnTo>
                  <a:lnTo>
                    <a:pt x="1399" y="1043"/>
                  </a:lnTo>
                  <a:lnTo>
                    <a:pt x="1068" y="1043"/>
                  </a:lnTo>
                  <a:lnTo>
                    <a:pt x="1068" y="882"/>
                  </a:lnTo>
                  <a:close/>
                  <a:moveTo>
                    <a:pt x="696" y="882"/>
                  </a:moveTo>
                  <a:lnTo>
                    <a:pt x="1028" y="882"/>
                  </a:lnTo>
                  <a:lnTo>
                    <a:pt x="1028" y="1043"/>
                  </a:lnTo>
                  <a:lnTo>
                    <a:pt x="696" y="1043"/>
                  </a:lnTo>
                  <a:lnTo>
                    <a:pt x="696" y="882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  <a:effectLst>
              <a:innerShdw blurRad="63500" dist="25400" dir="13500000">
                <a:prstClr val="black">
                  <a:alpha val="40000"/>
                </a:prstClr>
              </a:innerShdw>
            </a:effectLst>
          </p:spPr>
          <p:txBody>
            <a:bodyPr wrap="none" lIns="59098" tIns="141836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Eingekerbter Richtungspfeil 2">
            <a:extLst>
              <a:ext uri="{FF2B5EF4-FFF2-40B4-BE49-F238E27FC236}">
                <a16:creationId xmlns:a16="http://schemas.microsoft.com/office/drawing/2014/main" id="{0E2BBD0C-BB44-44AE-8F36-0631062F6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998" y="1981698"/>
            <a:ext cx="1862037" cy="573218"/>
          </a:xfrm>
          <a:prstGeom prst="chevron">
            <a:avLst>
              <a:gd name="adj" fmla="val 22735"/>
            </a:avLst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txBody>
          <a:bodyPr lIns="70918" tIns="23639" rIns="23639" bIns="2363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Calibri" panose="020F0502020204030204" pitchFamily="34" charset="0"/>
              </a:rPr>
              <a:t>Customers</a:t>
            </a:r>
          </a:p>
        </p:txBody>
      </p:sp>
      <p:sp>
        <p:nvSpPr>
          <p:cNvPr id="51" name="Eingekerbter Richtungspfeil 2">
            <a:extLst>
              <a:ext uri="{FF2B5EF4-FFF2-40B4-BE49-F238E27FC236}">
                <a16:creationId xmlns:a16="http://schemas.microsoft.com/office/drawing/2014/main" id="{D21AA21B-90F2-4C48-B249-339357774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810" y="1981644"/>
            <a:ext cx="1862037" cy="573218"/>
          </a:xfrm>
          <a:prstGeom prst="chevron">
            <a:avLst>
              <a:gd name="adj" fmla="val 22735"/>
            </a:avLst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txBody>
          <a:bodyPr lIns="70918" tIns="23639" rIns="23639" bIns="2363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Calibri" panose="020F0502020204030204" pitchFamily="34" charset="0"/>
              </a:rPr>
              <a:t>End consumer</a:t>
            </a:r>
          </a:p>
        </p:txBody>
      </p:sp>
      <p:sp>
        <p:nvSpPr>
          <p:cNvPr id="80" name="Eingekerbter Richtungspfeil 2">
            <a:extLst>
              <a:ext uri="{FF2B5EF4-FFF2-40B4-BE49-F238E27FC236}">
                <a16:creationId xmlns:a16="http://schemas.microsoft.com/office/drawing/2014/main" id="{1D51B602-BBBC-49EA-836B-1E8590C3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19" y="1983462"/>
            <a:ext cx="2149160" cy="574914"/>
          </a:xfrm>
          <a:prstGeom prst="chevron">
            <a:avLst>
              <a:gd name="adj" fmla="val 22735"/>
            </a:avLst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txBody>
          <a:bodyPr lIns="70918" tIns="23639" rIns="23639" bIns="2363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7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cs typeface="Calibri" panose="020F0502020204030204" pitchFamily="34" charset="0"/>
              </a:rPr>
              <a:t>Distributors,  Regional Warehouses, Traders, Reworking   </a:t>
            </a:r>
          </a:p>
        </p:txBody>
      </p:sp>
      <p:sp>
        <p:nvSpPr>
          <p:cNvPr id="65" name="Eingekerbter Richtungspfeil 2">
            <a:extLst>
              <a:ext uri="{FF2B5EF4-FFF2-40B4-BE49-F238E27FC236}">
                <a16:creationId xmlns:a16="http://schemas.microsoft.com/office/drawing/2014/main" id="{1DAED314-7CE3-4369-9256-11B3E9126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44" y="1971030"/>
            <a:ext cx="1862037" cy="583886"/>
          </a:xfrm>
          <a:prstGeom prst="chevron">
            <a:avLst>
              <a:gd name="adj" fmla="val 22735"/>
            </a:avLst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txBody>
          <a:bodyPr lIns="70918" tIns="23639" rIns="23639" bIns="2363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Calibri" panose="020F0502020204030204" pitchFamily="34" charset="0"/>
              </a:rPr>
              <a:t>Initial feedstock</a:t>
            </a:r>
          </a:p>
        </p:txBody>
      </p:sp>
      <p:sp>
        <p:nvSpPr>
          <p:cNvPr id="66" name="Eingekerbter Richtungspfeil 2">
            <a:extLst>
              <a:ext uri="{FF2B5EF4-FFF2-40B4-BE49-F238E27FC236}">
                <a16:creationId xmlns:a16="http://schemas.microsoft.com/office/drawing/2014/main" id="{E12F3B25-452D-4500-9942-E15E3900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465" y="1970141"/>
            <a:ext cx="1862037" cy="584775"/>
          </a:xfrm>
          <a:prstGeom prst="chevron">
            <a:avLst>
              <a:gd name="adj" fmla="val 22735"/>
            </a:avLst>
          </a:pr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txBody>
          <a:bodyPr lIns="70918" tIns="23639" rIns="23639" bIns="2363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Calibri" panose="020F0502020204030204" pitchFamily="34" charset="0"/>
              </a:rPr>
              <a:t>Raw material</a:t>
            </a:r>
          </a:p>
        </p:txBody>
      </p:sp>
      <p:pic>
        <p:nvPicPr>
          <p:cNvPr id="83" name="Grafik 72">
            <a:extLst>
              <a:ext uri="{FF2B5EF4-FFF2-40B4-BE49-F238E27FC236}">
                <a16:creationId xmlns:a16="http://schemas.microsoft.com/office/drawing/2014/main" id="{8C96CA79-803C-4FDF-8873-7FB612F72F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810" y="2800465"/>
            <a:ext cx="1165848" cy="9751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25334-16D6-46F2-B8C5-24FA0EDA35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0690" y="3313430"/>
            <a:ext cx="602917" cy="63162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ACD27C9-A1CE-43B2-A0A0-21D4D686F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6440" y="3313429"/>
            <a:ext cx="602917" cy="6316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B24559E-C90E-48DD-B31F-9BCB096CB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9484" y="3313429"/>
            <a:ext cx="602917" cy="6316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65E7A87-286C-4F2E-AD69-5F94239B8F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6150" y="3351901"/>
            <a:ext cx="602917" cy="63162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2486C2C-5F06-4336-AFB2-71379497C6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6569" y="3320969"/>
            <a:ext cx="602917" cy="63162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6A52754-DFE3-47CD-B4CF-27F79344AB2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9990"/>
          <a:stretch/>
        </p:blipFill>
        <p:spPr>
          <a:xfrm>
            <a:off x="391517" y="2714172"/>
            <a:ext cx="1006687" cy="812737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E296DCE1-FA9E-4E76-9382-D30DE8069A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626" y="2796625"/>
            <a:ext cx="880348" cy="536798"/>
          </a:xfrm>
          <a:prstGeom prst="rect">
            <a:avLst/>
          </a:prstGeom>
        </p:spPr>
      </p:pic>
      <p:pic>
        <p:nvPicPr>
          <p:cNvPr id="27" name="Grafik 26" descr="Soziales Netzwerk mit einfarbiger Füllung">
            <a:extLst>
              <a:ext uri="{FF2B5EF4-FFF2-40B4-BE49-F238E27FC236}">
                <a16:creationId xmlns:a16="http://schemas.microsoft.com/office/drawing/2014/main" id="{44D041FD-CD8E-45FB-858A-2F30675773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96793" y="2775760"/>
            <a:ext cx="914400" cy="914400"/>
          </a:xfrm>
          <a:prstGeom prst="rect">
            <a:avLst/>
          </a:prstGeom>
        </p:spPr>
      </p:pic>
      <p:pic>
        <p:nvPicPr>
          <p:cNvPr id="36" name="Grafik 35" descr="Zielgruppe mit einfarbiger Füllung">
            <a:extLst>
              <a:ext uri="{FF2B5EF4-FFF2-40B4-BE49-F238E27FC236}">
                <a16:creationId xmlns:a16="http://schemas.microsoft.com/office/drawing/2014/main" id="{A98F9C22-256F-4A15-923B-676CFBBC4D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628" y="2835394"/>
            <a:ext cx="914400" cy="914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FA995AB-9E8A-4076-99CD-317F235EB9CF}"/>
              </a:ext>
            </a:extLst>
          </p:cNvPr>
          <p:cNvSpPr txBox="1"/>
          <p:nvPr/>
        </p:nvSpPr>
        <p:spPr>
          <a:xfrm>
            <a:off x="442913" y="4653234"/>
            <a:ext cx="9719396" cy="121571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</a:rPr>
              <a:t>To get ISCC certified, you have to buy ISCC certified raw materials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The certificate is site-dependent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 each site has own certificate</a:t>
            </a:r>
          </a:p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Strict rules on communication of ISCC certification</a:t>
            </a:r>
          </a:p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CB49E6-A570-49BE-BCEE-F8A7F3EF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18555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4F1B2DE-B812-4CD8-BAFD-215D071C87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95" imgH="396" progId="TCLayout.ActiveDocument.1">
                  <p:embed/>
                </p:oleObj>
              </mc:Choice>
              <mc:Fallback>
                <p:oleObj name="think-cell Slide" r:id="rId12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4F1B2DE-B812-4CD8-BAFD-215D071C8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F6E498-CD7E-4FAF-8C37-3AD14DD3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POLYVEST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err="1"/>
              <a:t>eCO</a:t>
            </a:r>
            <a:br>
              <a:rPr lang="en-US" dirty="0"/>
            </a:br>
            <a:r>
              <a:rPr lang="en-US" sz="2000" b="0" dirty="0">
                <a:solidFill>
                  <a:schemeClr val="dk1"/>
                </a:solidFill>
              </a:rPr>
              <a:t>Smart liquid rubber solutions for a sustainable future </a:t>
            </a:r>
            <a:endParaRPr lang="en-US" b="0" dirty="0">
              <a:solidFill>
                <a:schemeClr val="dk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95347-C7D3-4407-9734-B56B4454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noProof="0" dirty="0">
              <a:solidFill>
                <a:prstClr val="black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31E2D9-74B9-4D8A-9D04-961BC5899B9B}"/>
              </a:ext>
            </a:extLst>
          </p:cNvPr>
          <p:cNvGrpSpPr/>
          <p:nvPr/>
        </p:nvGrpSpPr>
        <p:grpSpPr>
          <a:xfrm>
            <a:off x="7079225" y="1544670"/>
            <a:ext cx="4537901" cy="3768660"/>
            <a:chOff x="446516" y="1326578"/>
            <a:chExt cx="6276586" cy="4718835"/>
          </a:xfrm>
        </p:grpSpPr>
        <p:sp>
          <p:nvSpPr>
            <p:cNvPr id="11" name="Tree">
              <a:extLst>
                <a:ext uri="{FF2B5EF4-FFF2-40B4-BE49-F238E27FC236}">
                  <a16:creationId xmlns:a16="http://schemas.microsoft.com/office/drawing/2014/main" id="{1C93E345-4374-4231-980D-8462BB748672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48133" y="1326578"/>
              <a:ext cx="1229142" cy="1522436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5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Tree">
              <a:extLst>
                <a:ext uri="{FF2B5EF4-FFF2-40B4-BE49-F238E27FC236}">
                  <a16:creationId xmlns:a16="http://schemas.microsoft.com/office/drawing/2014/main" id="{9ABF54ED-0430-47B8-BF2D-60C03497C8ED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158332" y="3158075"/>
              <a:ext cx="1564770" cy="1090765"/>
            </a:xfrm>
            <a:custGeom>
              <a:avLst/>
              <a:gdLst>
                <a:gd name="T0" fmla="*/ 222 w 443"/>
                <a:gd name="T1" fmla="*/ 0 h 318"/>
                <a:gd name="T2" fmla="*/ 115 w 443"/>
                <a:gd name="T3" fmla="*/ 44 h 318"/>
                <a:gd name="T4" fmla="*/ 0 w 443"/>
                <a:gd name="T5" fmla="*/ 159 h 318"/>
                <a:gd name="T6" fmla="*/ 115 w 443"/>
                <a:gd name="T7" fmla="*/ 274 h 318"/>
                <a:gd name="T8" fmla="*/ 222 w 443"/>
                <a:gd name="T9" fmla="*/ 318 h 318"/>
                <a:gd name="T10" fmla="*/ 328 w 443"/>
                <a:gd name="T11" fmla="*/ 274 h 318"/>
                <a:gd name="T12" fmla="*/ 443 w 443"/>
                <a:gd name="T13" fmla="*/ 159 h 318"/>
                <a:gd name="T14" fmla="*/ 328 w 443"/>
                <a:gd name="T15" fmla="*/ 44 h 318"/>
                <a:gd name="T16" fmla="*/ 222 w 443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318">
                  <a:moveTo>
                    <a:pt x="222" y="0"/>
                  </a:moveTo>
                  <a:cubicBezTo>
                    <a:pt x="183" y="0"/>
                    <a:pt x="144" y="14"/>
                    <a:pt x="115" y="4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44" y="304"/>
                    <a:pt x="183" y="318"/>
                    <a:pt x="222" y="318"/>
                  </a:cubicBezTo>
                  <a:cubicBezTo>
                    <a:pt x="260" y="318"/>
                    <a:pt x="299" y="304"/>
                    <a:pt x="328" y="274"/>
                  </a:cubicBezTo>
                  <a:cubicBezTo>
                    <a:pt x="443" y="159"/>
                    <a:pt x="443" y="159"/>
                    <a:pt x="443" y="159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299" y="14"/>
                    <a:pt x="260" y="0"/>
                    <a:pt x="222" y="0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ree">
              <a:extLst>
                <a:ext uri="{FF2B5EF4-FFF2-40B4-BE49-F238E27FC236}">
                  <a16:creationId xmlns:a16="http://schemas.microsoft.com/office/drawing/2014/main" id="{9323B98C-1284-4B25-9048-928AAFE88D31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46516" y="3158075"/>
              <a:ext cx="1567754" cy="1090765"/>
            </a:xfrm>
            <a:custGeom>
              <a:avLst/>
              <a:gdLst>
                <a:gd name="T0" fmla="*/ 222 w 444"/>
                <a:gd name="T1" fmla="*/ 0 h 318"/>
                <a:gd name="T2" fmla="*/ 116 w 444"/>
                <a:gd name="T3" fmla="*/ 44 h 318"/>
                <a:gd name="T4" fmla="*/ 0 w 444"/>
                <a:gd name="T5" fmla="*/ 159 h 318"/>
                <a:gd name="T6" fmla="*/ 116 w 444"/>
                <a:gd name="T7" fmla="*/ 274 h 318"/>
                <a:gd name="T8" fmla="*/ 222 w 444"/>
                <a:gd name="T9" fmla="*/ 318 h 318"/>
                <a:gd name="T10" fmla="*/ 329 w 444"/>
                <a:gd name="T11" fmla="*/ 274 h 318"/>
                <a:gd name="T12" fmla="*/ 444 w 444"/>
                <a:gd name="T13" fmla="*/ 159 h 318"/>
                <a:gd name="T14" fmla="*/ 329 w 444"/>
                <a:gd name="T15" fmla="*/ 44 h 318"/>
                <a:gd name="T16" fmla="*/ 222 w 444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18">
                  <a:moveTo>
                    <a:pt x="222" y="0"/>
                  </a:moveTo>
                  <a:cubicBezTo>
                    <a:pt x="184" y="0"/>
                    <a:pt x="145" y="14"/>
                    <a:pt x="116" y="4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16" y="274"/>
                    <a:pt x="116" y="274"/>
                    <a:pt x="116" y="274"/>
                  </a:cubicBezTo>
                  <a:cubicBezTo>
                    <a:pt x="145" y="304"/>
                    <a:pt x="184" y="318"/>
                    <a:pt x="222" y="318"/>
                  </a:cubicBezTo>
                  <a:cubicBezTo>
                    <a:pt x="261" y="318"/>
                    <a:pt x="299" y="304"/>
                    <a:pt x="329" y="274"/>
                  </a:cubicBezTo>
                  <a:cubicBezTo>
                    <a:pt x="444" y="159"/>
                    <a:pt x="444" y="159"/>
                    <a:pt x="444" y="159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299" y="14"/>
                    <a:pt x="261" y="0"/>
                    <a:pt x="222" y="0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5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Tree">
              <a:extLst>
                <a:ext uri="{FF2B5EF4-FFF2-40B4-BE49-F238E27FC236}">
                  <a16:creationId xmlns:a16="http://schemas.microsoft.com/office/drawing/2014/main" id="{A1806546-0F54-40AF-A023-050873872F9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550324" y="1970257"/>
              <a:ext cx="1115774" cy="1070485"/>
            </a:xfrm>
            <a:custGeom>
              <a:avLst/>
              <a:gdLst>
                <a:gd name="T0" fmla="*/ 162 w 316"/>
                <a:gd name="T1" fmla="*/ 0 h 312"/>
                <a:gd name="T2" fmla="*/ 0 w 316"/>
                <a:gd name="T3" fmla="*/ 0 h 312"/>
                <a:gd name="T4" fmla="*/ 0 w 316"/>
                <a:gd name="T5" fmla="*/ 164 h 312"/>
                <a:gd name="T6" fmla="*/ 150 w 316"/>
                <a:gd name="T7" fmla="*/ 312 h 312"/>
                <a:gd name="T8" fmla="*/ 316 w 316"/>
                <a:gd name="T9" fmla="*/ 312 h 312"/>
                <a:gd name="T10" fmla="*/ 316 w 316"/>
                <a:gd name="T11" fmla="*/ 152 h 312"/>
                <a:gd name="T12" fmla="*/ 162 w 316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2">
                  <a:moveTo>
                    <a:pt x="1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247"/>
                    <a:pt x="67" y="312"/>
                    <a:pt x="150" y="312"/>
                  </a:cubicBezTo>
                  <a:cubicBezTo>
                    <a:pt x="316" y="312"/>
                    <a:pt x="316" y="312"/>
                    <a:pt x="316" y="312"/>
                  </a:cubicBezTo>
                  <a:cubicBezTo>
                    <a:pt x="316" y="152"/>
                    <a:pt x="316" y="152"/>
                    <a:pt x="316" y="152"/>
                  </a:cubicBezTo>
                  <a:cubicBezTo>
                    <a:pt x="316" y="68"/>
                    <a:pt x="245" y="0"/>
                    <a:pt x="162" y="0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5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Tree">
              <a:extLst>
                <a:ext uri="{FF2B5EF4-FFF2-40B4-BE49-F238E27FC236}">
                  <a16:creationId xmlns:a16="http://schemas.microsoft.com/office/drawing/2014/main" id="{5A6129F4-E111-4B1F-9638-4A7F7C2A69B9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482305" y="1970257"/>
              <a:ext cx="1102349" cy="1070485"/>
            </a:xfrm>
            <a:custGeom>
              <a:avLst/>
              <a:gdLst>
                <a:gd name="T0" fmla="*/ 312 w 312"/>
                <a:gd name="T1" fmla="*/ 0 h 312"/>
                <a:gd name="T2" fmla="*/ 153 w 312"/>
                <a:gd name="T3" fmla="*/ 0 h 312"/>
                <a:gd name="T4" fmla="*/ 0 w 312"/>
                <a:gd name="T5" fmla="*/ 152 h 312"/>
                <a:gd name="T6" fmla="*/ 0 w 312"/>
                <a:gd name="T7" fmla="*/ 312 h 312"/>
                <a:gd name="T8" fmla="*/ 165 w 312"/>
                <a:gd name="T9" fmla="*/ 312 h 312"/>
                <a:gd name="T10" fmla="*/ 312 w 312"/>
                <a:gd name="T11" fmla="*/ 164 h 312"/>
                <a:gd name="T12" fmla="*/ 312 w 312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312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69" y="0"/>
                    <a:pt x="0" y="68"/>
                    <a:pt x="0" y="15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48" y="312"/>
                    <a:pt x="312" y="247"/>
                    <a:pt x="312" y="164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44" b="1" dirty="0"/>
            </a:p>
          </p:txBody>
        </p:sp>
        <p:sp>
          <p:nvSpPr>
            <p:cNvPr id="18" name="Tree">
              <a:extLst>
                <a:ext uri="{FF2B5EF4-FFF2-40B4-BE49-F238E27FC236}">
                  <a16:creationId xmlns:a16="http://schemas.microsoft.com/office/drawing/2014/main" id="{EF6FFB09-BBCE-41DD-AD58-12FDD067E7C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10800000">
              <a:off x="2983510" y="4522977"/>
              <a:ext cx="1229142" cy="1522436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5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Tree">
              <a:extLst>
                <a:ext uri="{FF2B5EF4-FFF2-40B4-BE49-F238E27FC236}">
                  <a16:creationId xmlns:a16="http://schemas.microsoft.com/office/drawing/2014/main" id="{81C37786-84F3-48DF-8968-0385F2FFB2A8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10973267">
              <a:off x="4428931" y="4327276"/>
              <a:ext cx="1115774" cy="1070485"/>
            </a:xfrm>
            <a:custGeom>
              <a:avLst/>
              <a:gdLst>
                <a:gd name="T0" fmla="*/ 162 w 316"/>
                <a:gd name="T1" fmla="*/ 0 h 312"/>
                <a:gd name="T2" fmla="*/ 0 w 316"/>
                <a:gd name="T3" fmla="*/ 0 h 312"/>
                <a:gd name="T4" fmla="*/ 0 w 316"/>
                <a:gd name="T5" fmla="*/ 164 h 312"/>
                <a:gd name="T6" fmla="*/ 150 w 316"/>
                <a:gd name="T7" fmla="*/ 312 h 312"/>
                <a:gd name="T8" fmla="*/ 316 w 316"/>
                <a:gd name="T9" fmla="*/ 312 h 312"/>
                <a:gd name="T10" fmla="*/ 316 w 316"/>
                <a:gd name="T11" fmla="*/ 152 h 312"/>
                <a:gd name="T12" fmla="*/ 162 w 316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2">
                  <a:moveTo>
                    <a:pt x="1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247"/>
                    <a:pt x="67" y="312"/>
                    <a:pt x="150" y="312"/>
                  </a:cubicBezTo>
                  <a:cubicBezTo>
                    <a:pt x="316" y="312"/>
                    <a:pt x="316" y="312"/>
                    <a:pt x="316" y="312"/>
                  </a:cubicBezTo>
                  <a:cubicBezTo>
                    <a:pt x="316" y="152"/>
                    <a:pt x="316" y="152"/>
                    <a:pt x="316" y="152"/>
                  </a:cubicBezTo>
                  <a:cubicBezTo>
                    <a:pt x="316" y="68"/>
                    <a:pt x="245" y="0"/>
                    <a:pt x="162" y="0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5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Tree">
              <a:extLst>
                <a:ext uri="{FF2B5EF4-FFF2-40B4-BE49-F238E27FC236}">
                  <a16:creationId xmlns:a16="http://schemas.microsoft.com/office/drawing/2014/main" id="{AE7DD720-6D3E-4AE5-96DE-AC813ADCC807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10973267">
              <a:off x="1619103" y="4327614"/>
              <a:ext cx="1102349" cy="1070485"/>
            </a:xfrm>
            <a:custGeom>
              <a:avLst/>
              <a:gdLst>
                <a:gd name="T0" fmla="*/ 312 w 312"/>
                <a:gd name="T1" fmla="*/ 0 h 312"/>
                <a:gd name="T2" fmla="*/ 153 w 312"/>
                <a:gd name="T3" fmla="*/ 0 h 312"/>
                <a:gd name="T4" fmla="*/ 0 w 312"/>
                <a:gd name="T5" fmla="*/ 152 h 312"/>
                <a:gd name="T6" fmla="*/ 0 w 312"/>
                <a:gd name="T7" fmla="*/ 312 h 312"/>
                <a:gd name="T8" fmla="*/ 165 w 312"/>
                <a:gd name="T9" fmla="*/ 312 h 312"/>
                <a:gd name="T10" fmla="*/ 312 w 312"/>
                <a:gd name="T11" fmla="*/ 164 h 312"/>
                <a:gd name="T12" fmla="*/ 312 w 312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312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69" y="0"/>
                    <a:pt x="0" y="68"/>
                    <a:pt x="0" y="15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48" y="312"/>
                    <a:pt x="312" y="247"/>
                    <a:pt x="312" y="164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</p:spPr>
          <p:txBody>
            <a:bodyPr vert="horz" wrap="square" lIns="57150" tIns="28575" rIns="57150" bIns="28575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44" b="1" dirty="0"/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3510F67-B234-4C28-8688-359A1CAA9E05}"/>
              </a:ext>
            </a:extLst>
          </p:cNvPr>
          <p:cNvSpPr txBox="1">
            <a:spLocks/>
          </p:cNvSpPr>
          <p:nvPr/>
        </p:nvSpPr>
        <p:spPr>
          <a:xfrm>
            <a:off x="383821" y="1872076"/>
            <a:ext cx="6229355" cy="353198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78BE20"/>
                </a:solidFill>
              </a:rPr>
              <a:t>Certified</a:t>
            </a:r>
            <a:r>
              <a:rPr lang="en-US" dirty="0"/>
              <a:t> by the ISCC (International Sustainability and Carbon Certification) since Feb. 2022</a:t>
            </a:r>
          </a:p>
          <a:p>
            <a:pPr fontAlgn="auto">
              <a:spcAft>
                <a:spcPts val="600"/>
              </a:spcAft>
            </a:pPr>
            <a:r>
              <a:rPr lang="en-US" dirty="0"/>
              <a:t>POLYVEST</a:t>
            </a:r>
            <a:r>
              <a:rPr lang="en-US" sz="1600" baseline="30000" dirty="0">
                <a:solidFill>
                  <a:srgbClr val="000000"/>
                </a:solidFill>
              </a:rPr>
              <a:t>®</a:t>
            </a:r>
            <a:r>
              <a:rPr lang="en-US" dirty="0"/>
              <a:t> </a:t>
            </a:r>
            <a:r>
              <a:rPr lang="en-US" dirty="0" err="1"/>
              <a:t>eCO</a:t>
            </a:r>
            <a:r>
              <a:rPr lang="en-US" dirty="0"/>
              <a:t> is produced in compliance with ISCC PLUS standards in a </a:t>
            </a:r>
            <a:r>
              <a:rPr lang="en-US" b="1" dirty="0"/>
              <a:t>mass balance approach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Substitution of fossil based raw material up to 99,9%</a:t>
            </a:r>
            <a:endParaRPr lang="en-US" altLang="zh-CN" dirty="0">
              <a:solidFill>
                <a:srgbClr val="000000"/>
              </a:solidFill>
            </a:endParaRPr>
          </a:p>
          <a:p>
            <a:pPr fontAlgn="auto">
              <a:spcAft>
                <a:spcPts val="600"/>
              </a:spcAft>
            </a:pPr>
            <a:r>
              <a:rPr lang="en-US" dirty="0"/>
              <a:t> Available for all POLYVEST</a:t>
            </a:r>
            <a:r>
              <a:rPr lang="en-US" sz="1600" baseline="30000" dirty="0">
                <a:solidFill>
                  <a:srgbClr val="000000"/>
                </a:solidFill>
              </a:rPr>
              <a:t> ®</a:t>
            </a:r>
            <a:r>
              <a:rPr lang="en-US" dirty="0"/>
              <a:t> grades (bio-based feedstock)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Identical properties as the traditional POLYVEST</a:t>
            </a:r>
            <a:r>
              <a:rPr lang="en-US" sz="1600" baseline="30000" dirty="0">
                <a:solidFill>
                  <a:srgbClr val="000000"/>
                </a:solidFill>
              </a:rPr>
              <a:t> ®</a:t>
            </a:r>
            <a:r>
              <a:rPr lang="en-US" sz="1600" dirty="0">
                <a:solidFill>
                  <a:srgbClr val="000000"/>
                </a:solidFill>
              </a:rPr>
              <a:t> portfolio, which directly reflects in a </a:t>
            </a:r>
            <a:r>
              <a:rPr lang="en-US" sz="1600" b="1" dirty="0">
                <a:solidFill>
                  <a:srgbClr val="78BE20"/>
                </a:solidFill>
              </a:rPr>
              <a:t>drop-in solution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with the well-known product </a:t>
            </a:r>
            <a:r>
              <a:rPr lang="en-US" sz="1600" b="1" dirty="0">
                <a:solidFill>
                  <a:srgbClr val="78BE20"/>
                </a:solidFill>
              </a:rPr>
              <a:t>performance</a:t>
            </a:r>
            <a:r>
              <a:rPr lang="en-US" sz="1600" dirty="0">
                <a:solidFill>
                  <a:srgbClr val="000000"/>
                </a:solidFill>
              </a:rPr>
              <a:t> but with </a:t>
            </a:r>
            <a:r>
              <a:rPr lang="en-US" sz="1600" b="1" dirty="0">
                <a:solidFill>
                  <a:srgbClr val="78BE20"/>
                </a:solidFill>
              </a:rPr>
              <a:t>reduced CO</a:t>
            </a:r>
            <a:r>
              <a:rPr lang="en-US" sz="1600" b="1" baseline="-25000" dirty="0">
                <a:solidFill>
                  <a:srgbClr val="78BE20"/>
                </a:solidFill>
              </a:rPr>
              <a:t>2</a:t>
            </a:r>
            <a:r>
              <a:rPr lang="en-US" sz="1600" b="1" dirty="0">
                <a:solidFill>
                  <a:srgbClr val="78BE20"/>
                </a:solidFill>
              </a:rPr>
              <a:t> emissions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3EBCCD6-2F57-4A18-B375-E9DA0981C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0" t="57180" r="13078" b="34021"/>
          <a:stretch/>
        </p:blipFill>
        <p:spPr bwMode="auto">
          <a:xfrm>
            <a:off x="8277078" y="3199152"/>
            <a:ext cx="2144352" cy="3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275A-F8E1-D2A3-9C51-13132D0C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POLYVEST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err="1"/>
              <a:t>eCO</a:t>
            </a:r>
            <a:r>
              <a:rPr lang="en-US" dirty="0"/>
              <a:t> is now available as Dry Liquid in the LUVOMAXX</a:t>
            </a:r>
            <a:r>
              <a:rPr lang="en-US" baseline="30000" dirty="0"/>
              <a:t>®</a:t>
            </a:r>
            <a:r>
              <a:rPr lang="en-US" dirty="0"/>
              <a:t> portfolio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53C35-61BE-C2A1-2FF6-76B9E374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35737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2913" y="2848055"/>
            <a:ext cx="11306175" cy="431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587388" y="1628800"/>
            <a:ext cx="9852719" cy="421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Evonik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Business Line Coating &amp; Adhesive Resins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POLYVEST</a:t>
            </a:r>
            <a:r>
              <a:rPr lang="en-US" sz="1800" baseline="30000" dirty="0">
                <a:solidFill>
                  <a:schemeClr val="dk1"/>
                </a:solidFill>
              </a:rPr>
              <a:t>®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eCO</a:t>
            </a:r>
            <a:endParaRPr lang="en-US" sz="18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lt1"/>
                </a:solidFill>
              </a:rPr>
              <a:t>Q&amp;A Session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4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C90E9AB-9AD5-4D5E-E5B2-68D46A26F0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C90E9AB-9AD5-4D5E-E5B2-68D46A26F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2D2998-A86B-1567-CF40-F63C6EEE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Q&amp;A Session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1A3FB-9F6A-B50A-04F0-6D429D58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46F7D-D557-F9E9-378C-0A41DF0EB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354" y="1253046"/>
            <a:ext cx="4516381" cy="45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920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5">
            <a:extLst>
              <a:ext uri="{FF2B5EF4-FFF2-40B4-BE49-F238E27FC236}">
                <a16:creationId xmlns:a16="http://schemas.microsoft.com/office/drawing/2014/main" id="{ED2F5A59-3638-C24A-9446-9B7A0F393C9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5088" y="334358"/>
            <a:ext cx="11304000" cy="684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i="0" u="none" baseline="0" dirty="0"/>
              <a:t>that you can’t improve it.</a:t>
            </a: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44" imgH="344" progId="TCLayout.ActiveDocument.1">
                  <p:embed/>
                </p:oleObj>
              </mc:Choice>
              <mc:Fallback>
                <p:oleObj name="think-cell Folie" r:id="rId7" imgW="344" imgH="344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" sz="2400" b="1" u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5088" y="-59737"/>
            <a:ext cx="11304000" cy="684000"/>
          </a:xfrm>
        </p:spPr>
        <p:txBody>
          <a:bodyPr/>
          <a:lstStyle/>
          <a:p>
            <a:pPr algn="l" rtl="0"/>
            <a:r>
              <a:rPr lang="en-US" b="1" i="0" u="none" baseline="0" dirty="0"/>
              <a:t>No product is so perfect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79268ED-0377-42C0-B8EB-9967E892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US" b="0" i="0" u="none" baseline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044CA45-4774-2A4B-9FEE-572628B79D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11689"/>
          <a:stretch/>
        </p:blipFill>
        <p:spPr bwMode="gray">
          <a:xfrm>
            <a:off x="596982" y="2751641"/>
            <a:ext cx="1840882" cy="153362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A0814C5-1246-F140-91B1-E7B4D76A1C8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r="22441"/>
          <a:stretch/>
        </p:blipFill>
        <p:spPr bwMode="gray">
          <a:xfrm>
            <a:off x="3081414" y="2569599"/>
            <a:ext cx="1490586" cy="172625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7263876-DDB8-1141-A61D-CB0C4EF6B07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r="14637"/>
          <a:stretch/>
        </p:blipFill>
        <p:spPr bwMode="gray">
          <a:xfrm>
            <a:off x="7338077" y="2567675"/>
            <a:ext cx="1872598" cy="155847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B062ABD-A62D-5E4A-BE40-9440D0C5F3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66972" y="2855855"/>
            <a:ext cx="2255877" cy="144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D556F3D-AD07-4946-85B2-747E4C9BEB0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r="18146"/>
          <a:stretch/>
        </p:blipFill>
        <p:spPr bwMode="gray">
          <a:xfrm>
            <a:off x="9780334" y="2660374"/>
            <a:ext cx="1784138" cy="1869376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E42A2E3-2406-E647-B518-53A736616B33}"/>
              </a:ext>
            </a:extLst>
          </p:cNvPr>
          <p:cNvSpPr/>
          <p:nvPr/>
        </p:nvSpPr>
        <p:spPr bwMode="gray">
          <a:xfrm>
            <a:off x="7309148" y="4427397"/>
            <a:ext cx="2149019" cy="585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-US" b="1" i="0" u="none" cap="all" baseline="0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838DA0F-D77C-8F40-B59E-9FCD28018619}"/>
              </a:ext>
            </a:extLst>
          </p:cNvPr>
          <p:cNvSpPr/>
          <p:nvPr/>
        </p:nvSpPr>
        <p:spPr bwMode="gray">
          <a:xfrm>
            <a:off x="2731658" y="4427397"/>
            <a:ext cx="2149017" cy="585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-US" b="1" i="0" u="none" cap="all" baseline="0" dirty="0">
                <a:solidFill>
                  <a:schemeClr val="tx1"/>
                </a:solidFill>
              </a:rPr>
              <a:t>TOWELS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C9B27C4-FC20-7944-88C3-6554D40DD1EE}"/>
              </a:ext>
            </a:extLst>
          </p:cNvPr>
          <p:cNvSpPr/>
          <p:nvPr/>
        </p:nvSpPr>
        <p:spPr bwMode="gray">
          <a:xfrm>
            <a:off x="9597894" y="4425985"/>
            <a:ext cx="2149019" cy="59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-US" b="1" i="0" u="none" cap="all" baseline="0" dirty="0">
                <a:solidFill>
                  <a:schemeClr val="tx1"/>
                </a:solidFill>
              </a:rPr>
              <a:t>TABLETS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EA6544B9-3E27-0648-A9F5-BEF3F66CB669}"/>
              </a:ext>
            </a:extLst>
          </p:cNvPr>
          <p:cNvSpPr/>
          <p:nvPr/>
        </p:nvSpPr>
        <p:spPr bwMode="gray">
          <a:xfrm>
            <a:off x="442914" y="4425985"/>
            <a:ext cx="2149017" cy="59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-US" b="1" i="0" u="none" cap="all" baseline="0" dirty="0">
                <a:solidFill>
                  <a:schemeClr val="tx1"/>
                </a:solidFill>
              </a:rPr>
              <a:t>TIRES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7F288B8-81DE-7645-8568-A63A15074A24}"/>
              </a:ext>
            </a:extLst>
          </p:cNvPr>
          <p:cNvSpPr/>
          <p:nvPr/>
        </p:nvSpPr>
        <p:spPr bwMode="gray">
          <a:xfrm>
            <a:off x="5020402" y="4427397"/>
            <a:ext cx="2149019" cy="585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-US" b="1" i="0" u="none" cap="all" baseline="0" dirty="0">
                <a:solidFill>
                  <a:schemeClr val="tx1"/>
                </a:solidFill>
              </a:rPr>
              <a:t>MATTRESSES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4FE7598-EF8C-694E-9CD9-A81A24CA72C8}"/>
              </a:ext>
            </a:extLst>
          </p:cNvPr>
          <p:cNvGrpSpPr/>
          <p:nvPr/>
        </p:nvGrpSpPr>
        <p:grpSpPr>
          <a:xfrm>
            <a:off x="442913" y="1557339"/>
            <a:ext cx="2149017" cy="520687"/>
            <a:chOff x="442913" y="1557339"/>
            <a:chExt cx="2149017" cy="520687"/>
          </a:xfrm>
        </p:grpSpPr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AF0B393E-17FF-F34E-8D1F-EFD2EF4E1AA4}"/>
                </a:ext>
              </a:extLst>
            </p:cNvPr>
            <p:cNvSpPr/>
            <p:nvPr/>
          </p:nvSpPr>
          <p:spPr>
            <a:xfrm>
              <a:off x="442913" y="1557339"/>
              <a:ext cx="2149017" cy="3199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46800" rIns="90000" bIns="46800" numCol="1" spcCol="1270" anchor="ctr" anchorCtr="0">
              <a:noAutofit/>
            </a:bodyPr>
            <a:lstStyle/>
            <a:p>
              <a:pPr algn="ctr" rtl="0"/>
              <a:r>
                <a:rPr lang="en-US" sz="1200" b="0" i="0" u="none" kern="1000" spc="150" baseline="0" dirty="0"/>
                <a:t>more fuel-efficient</a:t>
              </a:r>
              <a:endParaRPr lang="en-US" sz="1200" kern="1000" spc="150" dirty="0"/>
            </a:p>
          </p:txBody>
        </p:sp>
        <p:sp>
          <p:nvSpPr>
            <p:cNvPr id="39" name="Dreieck 38">
              <a:extLst>
                <a:ext uri="{FF2B5EF4-FFF2-40B4-BE49-F238E27FC236}">
                  <a16:creationId xmlns:a16="http://schemas.microsoft.com/office/drawing/2014/main" id="{117C3E19-9C61-E643-8A4E-889B1D7EC94F}"/>
                </a:ext>
              </a:extLst>
            </p:cNvPr>
            <p:cNvSpPr/>
            <p:nvPr/>
          </p:nvSpPr>
          <p:spPr>
            <a:xfrm rot="10800000">
              <a:off x="1393858" y="1877245"/>
              <a:ext cx="247128" cy="2007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1B3C06-68E6-2344-B6EC-461E47816C53}"/>
              </a:ext>
            </a:extLst>
          </p:cNvPr>
          <p:cNvGrpSpPr/>
          <p:nvPr/>
        </p:nvGrpSpPr>
        <p:grpSpPr>
          <a:xfrm>
            <a:off x="2731658" y="1557339"/>
            <a:ext cx="2149017" cy="520687"/>
            <a:chOff x="2731658" y="1557339"/>
            <a:chExt cx="2149017" cy="520687"/>
          </a:xfrm>
        </p:grpSpPr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F4D87E75-4DA2-6E49-8E5A-B4DB47B69F62}"/>
                </a:ext>
              </a:extLst>
            </p:cNvPr>
            <p:cNvSpPr/>
            <p:nvPr/>
          </p:nvSpPr>
          <p:spPr>
            <a:xfrm>
              <a:off x="2731658" y="1557339"/>
              <a:ext cx="2149017" cy="3199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46800" rIns="90000" bIns="46800" numCol="1" spcCol="1270" anchor="ctr" anchorCtr="0">
              <a:noAutofit/>
            </a:bodyPr>
            <a:lstStyle/>
            <a:p>
              <a:pPr algn="ctr" rtl="0"/>
              <a:r>
                <a:rPr lang="en-US" sz="1200" b="0" i="0" u="none" kern="1000" spc="150" baseline="0" dirty="0"/>
                <a:t>fluffier</a:t>
              </a:r>
            </a:p>
          </p:txBody>
        </p:sp>
        <p:sp>
          <p:nvSpPr>
            <p:cNvPr id="50" name="Dreieck 49">
              <a:extLst>
                <a:ext uri="{FF2B5EF4-FFF2-40B4-BE49-F238E27FC236}">
                  <a16:creationId xmlns:a16="http://schemas.microsoft.com/office/drawing/2014/main" id="{4A81F3FD-662C-5640-926C-28CBA80930CA}"/>
                </a:ext>
              </a:extLst>
            </p:cNvPr>
            <p:cNvSpPr/>
            <p:nvPr/>
          </p:nvSpPr>
          <p:spPr>
            <a:xfrm rot="10800000">
              <a:off x="3682603" y="1877245"/>
              <a:ext cx="247128" cy="2007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5172C2C-E2EA-C943-8F6D-ABD69AD8FF83}"/>
              </a:ext>
            </a:extLst>
          </p:cNvPr>
          <p:cNvGrpSpPr/>
          <p:nvPr/>
        </p:nvGrpSpPr>
        <p:grpSpPr>
          <a:xfrm>
            <a:off x="5020403" y="1557339"/>
            <a:ext cx="2149017" cy="520687"/>
            <a:chOff x="5020403" y="1557339"/>
            <a:chExt cx="2149017" cy="520687"/>
          </a:xfrm>
        </p:grpSpPr>
        <p:sp>
          <p:nvSpPr>
            <p:cNvPr id="51" name="Rectangle 3">
              <a:extLst>
                <a:ext uri="{FF2B5EF4-FFF2-40B4-BE49-F238E27FC236}">
                  <a16:creationId xmlns:a16="http://schemas.microsoft.com/office/drawing/2014/main" id="{49163F20-7E19-5546-916E-05713EBE42CB}"/>
                </a:ext>
              </a:extLst>
            </p:cNvPr>
            <p:cNvSpPr/>
            <p:nvPr/>
          </p:nvSpPr>
          <p:spPr>
            <a:xfrm>
              <a:off x="5020403" y="1557339"/>
              <a:ext cx="2149017" cy="3199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46800" rIns="90000" bIns="46800" numCol="1" spcCol="1270" anchor="ctr" anchorCtr="0">
              <a:noAutofit/>
            </a:bodyPr>
            <a:lstStyle/>
            <a:p>
              <a:pPr algn="ctr" rtl="0"/>
              <a:r>
                <a:rPr lang="en-US" sz="1200" b="0" i="0" u="none" spc="150" baseline="0" dirty="0"/>
                <a:t>bouncier</a:t>
              </a:r>
            </a:p>
          </p:txBody>
        </p:sp>
        <p:sp>
          <p:nvSpPr>
            <p:cNvPr id="52" name="Dreieck 51">
              <a:extLst>
                <a:ext uri="{FF2B5EF4-FFF2-40B4-BE49-F238E27FC236}">
                  <a16:creationId xmlns:a16="http://schemas.microsoft.com/office/drawing/2014/main" id="{7572CB46-1A58-2F46-9A81-1A47AFC62CC9}"/>
                </a:ext>
              </a:extLst>
            </p:cNvPr>
            <p:cNvSpPr/>
            <p:nvPr/>
          </p:nvSpPr>
          <p:spPr>
            <a:xfrm rot="10800000">
              <a:off x="5971348" y="1877245"/>
              <a:ext cx="247128" cy="2007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64C6F05-A1CC-834A-961D-6E385FE64D18}"/>
              </a:ext>
            </a:extLst>
          </p:cNvPr>
          <p:cNvGrpSpPr/>
          <p:nvPr/>
        </p:nvGrpSpPr>
        <p:grpSpPr>
          <a:xfrm>
            <a:off x="7309148" y="1557339"/>
            <a:ext cx="2149017" cy="520687"/>
            <a:chOff x="7309148" y="1557339"/>
            <a:chExt cx="2149017" cy="520687"/>
          </a:xfrm>
        </p:grpSpPr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id="{C31DEE96-CFEA-0A46-9E68-B2DF1E104762}"/>
                </a:ext>
              </a:extLst>
            </p:cNvPr>
            <p:cNvSpPr/>
            <p:nvPr/>
          </p:nvSpPr>
          <p:spPr>
            <a:xfrm>
              <a:off x="7309148" y="1557339"/>
              <a:ext cx="2149017" cy="3199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46800" rIns="90000" bIns="46800" numCol="1" spcCol="1270" anchor="ctr" anchorCtr="0">
              <a:noAutofit/>
            </a:bodyPr>
            <a:lstStyle/>
            <a:p>
              <a:pPr algn="ctr" rtl="0"/>
              <a:r>
                <a:rPr lang="en-US" sz="1200" b="0" i="0" u="none" spc="150" baseline="0" dirty="0"/>
                <a:t>healthier</a:t>
              </a:r>
            </a:p>
          </p:txBody>
        </p:sp>
        <p:sp>
          <p:nvSpPr>
            <p:cNvPr id="54" name="Dreieck 53">
              <a:extLst>
                <a:ext uri="{FF2B5EF4-FFF2-40B4-BE49-F238E27FC236}">
                  <a16:creationId xmlns:a16="http://schemas.microsoft.com/office/drawing/2014/main" id="{7BF064E4-18C3-5649-8250-A32F6D2FC84B}"/>
                </a:ext>
              </a:extLst>
            </p:cNvPr>
            <p:cNvSpPr/>
            <p:nvPr/>
          </p:nvSpPr>
          <p:spPr>
            <a:xfrm rot="10800000">
              <a:off x="8260093" y="1877245"/>
              <a:ext cx="247128" cy="2007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0038DB7-CE0A-7B4D-B39A-829F0133D54B}"/>
              </a:ext>
            </a:extLst>
          </p:cNvPr>
          <p:cNvGrpSpPr/>
          <p:nvPr/>
        </p:nvGrpSpPr>
        <p:grpSpPr>
          <a:xfrm>
            <a:off x="9597894" y="1557339"/>
            <a:ext cx="2149017" cy="520687"/>
            <a:chOff x="9597894" y="1557339"/>
            <a:chExt cx="2149017" cy="520687"/>
          </a:xfrm>
        </p:grpSpPr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30497955-7C8C-FB4C-9477-716896A73DD0}"/>
                </a:ext>
              </a:extLst>
            </p:cNvPr>
            <p:cNvSpPr/>
            <p:nvPr/>
          </p:nvSpPr>
          <p:spPr>
            <a:xfrm>
              <a:off x="9597894" y="1557339"/>
              <a:ext cx="2149017" cy="3199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46800" rIns="90000" bIns="46800" numCol="1" spcCol="1270" anchor="ctr" anchorCtr="0">
              <a:noAutofit/>
            </a:bodyPr>
            <a:lstStyle/>
            <a:p>
              <a:pPr algn="ctr" rtl="0"/>
              <a:r>
                <a:rPr lang="en-US" sz="1200" b="0" i="0" u="none" spc="150" baseline="0" dirty="0"/>
                <a:t>more effective</a:t>
              </a:r>
            </a:p>
          </p:txBody>
        </p:sp>
        <p:sp>
          <p:nvSpPr>
            <p:cNvPr id="56" name="Dreieck 55">
              <a:extLst>
                <a:ext uri="{FF2B5EF4-FFF2-40B4-BE49-F238E27FC236}">
                  <a16:creationId xmlns:a16="http://schemas.microsoft.com/office/drawing/2014/main" id="{540CD282-AD51-DF46-801B-7CDAD3496B1E}"/>
                </a:ext>
              </a:extLst>
            </p:cNvPr>
            <p:cNvSpPr/>
            <p:nvPr/>
          </p:nvSpPr>
          <p:spPr>
            <a:xfrm rot="10800000">
              <a:off x="10548838" y="1877245"/>
              <a:ext cx="247128" cy="2007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75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6019 " pathEditMode="fixed" rAng="0" ptsTypes="AA"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8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3" dur="8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0" dur="8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7" dur="8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4" dur="8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" fill="hold"/>
                                        <p:tgtEl>
                                          <p:spTgt spid="3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1" dur="8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" fill="hold"/>
                                        <p:tgtEl>
                                          <p:spTgt spid="3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8" dur="8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" fill="hold"/>
                                        <p:tgtEl>
                                          <p:spTgt spid="3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5" dur="8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" fill="hold"/>
                                        <p:tgtEl>
                                          <p:spTgt spid="3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10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2" dur="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decel="10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9" dur="8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019 L 0 4.44444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decel="5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93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0" dur="8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112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1" dur="8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126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6" grpId="1"/>
      <p:bldP spid="6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44" imgH="344" progId="TCLayout.ActiveDocument.1">
                  <p:embed/>
                </p:oleObj>
              </mc:Choice>
              <mc:Fallback>
                <p:oleObj name="think-cell Folie" r:id="rId13" imgW="344" imgH="344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B952CB2-713E-4EFD-A198-56E9674DC5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endParaRPr lang="en" sz="5000" b="1" u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tIns="936000"/>
          <a:lstStyle/>
          <a:p>
            <a:pPr algn="l" rtl="0">
              <a:lnSpc>
                <a:spcPct val="88000"/>
              </a:lnSpc>
            </a:pPr>
            <a:r>
              <a:rPr lang="en-US" sz="2600" b="0" i="0" u="none" baseline="0" dirty="0"/>
              <a:t>To make that happen, </a:t>
            </a:r>
            <a:br>
              <a:rPr lang="en-US" sz="2600" b="0" dirty="0"/>
            </a:br>
            <a:r>
              <a:rPr lang="en-US" sz="2600" b="0" i="0" u="none" baseline="0" dirty="0"/>
              <a:t>we go beyond</a:t>
            </a:r>
            <a:br>
              <a:rPr lang="en-US" sz="3500" b="0" dirty="0"/>
            </a:br>
            <a:br>
              <a:rPr lang="en-US" sz="3500" b="0" dirty="0"/>
            </a:br>
            <a:br>
              <a:rPr lang="en-US" sz="3500" b="0" dirty="0"/>
            </a:br>
            <a:br>
              <a:rPr lang="en-US" sz="3500" b="0" dirty="0"/>
            </a:br>
            <a:br>
              <a:rPr lang="en-US" sz="3500" b="0" dirty="0"/>
            </a:br>
            <a:br>
              <a:rPr lang="en-US" sz="3500" b="0" dirty="0"/>
            </a:br>
            <a:endParaRPr lang="en-US" sz="3500" b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CA0C9B-0B4D-43E3-BF8F-D7384B48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US" b="0" i="0" u="none" baseline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B725149-D3C8-9C42-9802-AE4EE469CA0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2400" y="2429470"/>
            <a:ext cx="270000" cy="34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2030E71-50B9-CF4C-A723-B8B731E7A4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87570" y="2378670"/>
            <a:ext cx="254000" cy="349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120A56C-7C25-DE49-801E-1CEF740529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14374" y="2456006"/>
            <a:ext cx="269558" cy="3409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7C1187-0F33-9342-A5D7-2A98DFAA42C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17675" y="1895239"/>
            <a:ext cx="11574325" cy="22775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en-US" sz="14700" b="1" i="0" u="none" baseline="0" dirty="0">
                <a:solidFill>
                  <a:schemeClr val="bg1"/>
                </a:solidFill>
              </a:rPr>
              <a:t>CHEMISTRY</a:t>
            </a:r>
            <a:endParaRPr lang="en-US" sz="147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53B8E51-EEB7-BE42-8127-A6E4A215888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782160" y="3014416"/>
            <a:ext cx="269558" cy="288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843A3DA-EB80-ED45-9280-D6814A154EB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42400" y="41870"/>
            <a:ext cx="270000" cy="34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2792517-AF8C-844B-9B4D-0048E4F58CE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100262" y="2378670"/>
            <a:ext cx="272415" cy="349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322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EEAACFA-A9AA-4275-9DA7-0EAE32B30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EEAACFA-A9AA-4275-9DA7-0EAE32B30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361F87-AF89-4D8D-9714-8FE34567F4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endParaRPr lang="en" sz="2400" b="1" u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/>
              <a:t>That’s specialty chemicals. </a:t>
            </a:r>
            <a:br>
              <a:rPr lang="en-US"/>
            </a:br>
            <a:r>
              <a:rPr lang="en-US" b="1" i="0" u="none" baseline="0"/>
              <a:t>And that’s where we’re among the best in class.</a:t>
            </a:r>
            <a:endParaRPr lang="en-US" b="0">
              <a:solidFill>
                <a:schemeClr val="dk1"/>
              </a:solidFill>
            </a:endParaRPr>
          </a:p>
        </p:txBody>
      </p:sp>
      <p:sp>
        <p:nvSpPr>
          <p:cNvPr id="29" name="Rectangle 3"/>
          <p:cNvSpPr/>
          <p:nvPr/>
        </p:nvSpPr>
        <p:spPr>
          <a:xfrm>
            <a:off x="442913" y="1557338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algn="ctr" rtl="0"/>
            <a:r>
              <a:rPr lang="en-US" sz="3600" b="1" i="0" u="none" baseline="0" dirty="0"/>
              <a:t>€18.5 billion</a:t>
            </a:r>
            <a:endParaRPr lang="en-US" sz="3600" dirty="0"/>
          </a:p>
          <a:p>
            <a:pPr algn="ctr" rtl="0"/>
            <a:r>
              <a:rPr lang="en-US" sz="1200" b="0" i="0" u="none" baseline="0" dirty="0"/>
              <a:t>sales*</a:t>
            </a: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850E1139-417C-784B-A608-8FB01073B041}"/>
              </a:ext>
            </a:extLst>
          </p:cNvPr>
          <p:cNvSpPr/>
          <p:nvPr/>
        </p:nvSpPr>
        <p:spPr>
          <a:xfrm>
            <a:off x="4260987" y="1557338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algn="ctr" rtl="0"/>
            <a:r>
              <a:rPr lang="en-US" sz="3600" b="1" i="0" u="none" baseline="0" dirty="0"/>
              <a:t>€</a:t>
            </a:r>
            <a:r>
              <a:rPr lang="en-US" sz="3600" b="1" dirty="0"/>
              <a:t>2.49</a:t>
            </a:r>
            <a:r>
              <a:rPr lang="en-US" sz="3600" b="1" i="0" u="none" baseline="0" dirty="0"/>
              <a:t> billion</a:t>
            </a:r>
            <a:endParaRPr lang="en-US" sz="3600" dirty="0"/>
          </a:p>
          <a:p>
            <a:pPr algn="ctr" rtl="0"/>
            <a:r>
              <a:rPr lang="en-US" sz="1200" b="0" i="0" u="none" baseline="0" dirty="0"/>
              <a:t>adjusted EBITDA*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E85623C8-396B-2440-ACB1-B71BF90C7FF9}"/>
              </a:ext>
            </a:extLst>
          </p:cNvPr>
          <p:cNvSpPr/>
          <p:nvPr/>
        </p:nvSpPr>
        <p:spPr>
          <a:xfrm>
            <a:off x="8079062" y="1557338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algn="ctr" rtl="0"/>
            <a:r>
              <a:rPr lang="en-US" sz="3600" b="1" i="0" u="none" baseline="0" dirty="0"/>
              <a:t>€1.17</a:t>
            </a:r>
            <a:endParaRPr lang="en-US" sz="3600" dirty="0"/>
          </a:p>
          <a:p>
            <a:pPr algn="ctr" rtl="0"/>
            <a:r>
              <a:rPr lang="en-US" sz="1200" b="0" i="0" u="none" baseline="0" dirty="0"/>
              <a:t>dividend per share**</a:t>
            </a:r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id="{731DBB06-BE30-D44D-B111-2F837C9B1BEE}"/>
              </a:ext>
            </a:extLst>
          </p:cNvPr>
          <p:cNvSpPr/>
          <p:nvPr/>
        </p:nvSpPr>
        <p:spPr>
          <a:xfrm>
            <a:off x="4260987" y="3028856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90000" bIns="46800" numCol="1" spcCol="1270" anchor="ctr" anchorCtr="0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6000" dirty="0"/>
              <a:t>~</a:t>
            </a:r>
            <a:r>
              <a:rPr lang="en-US" sz="6000" b="1" i="0" u="none" baseline="0" dirty="0"/>
              <a:t>80%</a:t>
            </a:r>
            <a:endParaRPr lang="en-US" sz="6000" dirty="0"/>
          </a:p>
          <a:p>
            <a:pPr algn="ctr" rtl="0"/>
            <a:r>
              <a:rPr lang="en-US" sz="1200" b="0" i="0" u="none" baseline="0" dirty="0"/>
              <a:t>of sales from </a:t>
            </a:r>
          </a:p>
          <a:p>
            <a:pPr algn="ctr" rtl="0"/>
            <a:r>
              <a:rPr lang="en-US" sz="1200" b="0" i="0" u="none" baseline="0" dirty="0"/>
              <a:t>leading market positions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3A706043-069C-404E-968A-798D6731B29D}"/>
              </a:ext>
            </a:extLst>
          </p:cNvPr>
          <p:cNvSpPr/>
          <p:nvPr/>
        </p:nvSpPr>
        <p:spPr>
          <a:xfrm>
            <a:off x="8079062" y="3028856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algn="ctr" rtl="0"/>
            <a:r>
              <a:rPr lang="en-US" sz="3700" b="1" i="0" u="none" baseline="0" dirty="0"/>
              <a:t>€</a:t>
            </a:r>
            <a:r>
              <a:rPr lang="en-US" sz="3700" b="1" dirty="0"/>
              <a:t>856</a:t>
            </a:r>
            <a:r>
              <a:rPr lang="en-US" sz="3700" b="1" i="0" u="none" baseline="0" dirty="0"/>
              <a:t> million</a:t>
            </a:r>
            <a:endParaRPr lang="en-US" sz="3700" dirty="0"/>
          </a:p>
          <a:p>
            <a:pPr algn="ctr" rtl="0"/>
            <a:r>
              <a:rPr lang="en-US" sz="1200" dirty="0"/>
              <a:t>investment in tangible assets</a:t>
            </a:r>
            <a:endParaRPr lang="en-US" sz="1200" b="0" i="0" u="none" baseline="0" dirty="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3D30B9E4-48B7-9340-8BD9-6D8E13DD41D6}"/>
              </a:ext>
            </a:extLst>
          </p:cNvPr>
          <p:cNvSpPr/>
          <p:nvPr/>
        </p:nvSpPr>
        <p:spPr>
          <a:xfrm>
            <a:off x="442913" y="4506429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algn="ctr" rtl="0"/>
            <a:r>
              <a:rPr lang="en-US" sz="4500" b="1" i="0" u="none" baseline="0"/>
              <a:t>&gt;34,000</a:t>
            </a:r>
            <a:endParaRPr lang="en-US" sz="4500"/>
          </a:p>
          <a:p>
            <a:pPr algn="ctr" rtl="0"/>
            <a:r>
              <a:rPr lang="en-US" sz="1200" b="0" i="0" u="none" baseline="0"/>
              <a:t>employees</a:t>
            </a:r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9CF2D5A2-F400-E043-B363-11F31F886E8B}"/>
              </a:ext>
            </a:extLst>
          </p:cNvPr>
          <p:cNvSpPr/>
          <p:nvPr/>
        </p:nvSpPr>
        <p:spPr>
          <a:xfrm>
            <a:off x="4260987" y="4506429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6000" b="1" i="0" u="none" baseline="0"/>
              <a:t>108</a:t>
            </a:r>
            <a:endParaRPr lang="en-US" sz="6000"/>
          </a:p>
          <a:p>
            <a:pPr algn="ctr" rtl="0"/>
            <a:r>
              <a:rPr lang="en-US" sz="1200" b="0" i="0" u="none" baseline="0"/>
              <a:t>nationalities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F798F0A7-E035-E14E-931C-465E7B2AA147}"/>
              </a:ext>
            </a:extLst>
          </p:cNvPr>
          <p:cNvSpPr/>
          <p:nvPr/>
        </p:nvSpPr>
        <p:spPr>
          <a:xfrm>
            <a:off x="8079062" y="4506429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5000" b="1" i="0" u="none" baseline="0"/>
              <a:t>€2.26</a:t>
            </a:r>
            <a:endParaRPr lang="en-US" sz="5000"/>
          </a:p>
          <a:p>
            <a:pPr algn="ctr" rtl="0"/>
            <a:r>
              <a:rPr lang="en-US" sz="1200" b="0" i="0" u="none" baseline="0"/>
              <a:t>adjusted earnings </a:t>
            </a:r>
          </a:p>
          <a:p>
            <a:pPr algn="ctr" rtl="0"/>
            <a:r>
              <a:rPr lang="en-US" sz="1200" b="0" i="0" u="none" baseline="0"/>
              <a:t>per share*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A3D8ACB-5D62-6303-9C4C-F31833CE6BEE}"/>
              </a:ext>
            </a:extLst>
          </p:cNvPr>
          <p:cNvSpPr txBox="1"/>
          <p:nvPr/>
        </p:nvSpPr>
        <p:spPr>
          <a:xfrm>
            <a:off x="442913" y="5933426"/>
            <a:ext cx="7490073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/>
              <a:t>* Fiscal 2022, ongoing activities</a:t>
            </a:r>
          </a:p>
          <a:p>
            <a:pPr>
              <a:spcAft>
                <a:spcPts val="600"/>
              </a:spcAft>
            </a:pPr>
            <a:r>
              <a:rPr lang="en-US" sz="800" dirty="0"/>
              <a:t>** Proposal to the Annual General Meeting in May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1D159-D519-73CB-A14C-D493091881B8}"/>
              </a:ext>
            </a:extLst>
          </p:cNvPr>
          <p:cNvSpPr/>
          <p:nvPr/>
        </p:nvSpPr>
        <p:spPr>
          <a:xfrm>
            <a:off x="442913" y="3028855"/>
            <a:ext cx="3671999" cy="13372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46800" rIns="90000" bIns="46800" numCol="1" spcCol="1270" anchor="ctr" anchorCtr="0">
            <a:noAutofit/>
          </a:bodyPr>
          <a:lstStyle/>
          <a:p>
            <a:pPr algn="ctr"/>
            <a:r>
              <a:rPr lang="de-DE" sz="3700" b="1" dirty="0"/>
              <a:t>13.5 % </a:t>
            </a:r>
          </a:p>
          <a:p>
            <a:pPr algn="ctr"/>
            <a:r>
              <a:rPr lang="en-US" sz="1200" dirty="0"/>
              <a:t>adjusted EBITDA margin*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B354A8-602F-7E3A-C3DE-78F7CAF2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402" y="6331354"/>
            <a:ext cx="8549631" cy="123111"/>
          </a:xfrm>
        </p:spPr>
        <p:txBody>
          <a:bodyPr/>
          <a:lstStyle/>
          <a:p>
            <a:pPr algn="l" rtl="0"/>
            <a:r>
              <a:rPr lang="en-US" b="0" i="0" u="none" baseline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b="0" i="0" u="none" baseline="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78047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CLAIM-BAR-01">
            <a:extLst>
              <a:ext uri="{FF2B5EF4-FFF2-40B4-BE49-F238E27FC236}">
                <a16:creationId xmlns:a16="http://schemas.microsoft.com/office/drawing/2014/main" id="{FCAE02D2-CCCB-4103-838B-3D319BD3F7B4}"/>
              </a:ext>
            </a:extLst>
          </p:cNvPr>
          <p:cNvSpPr txBox="1">
            <a:spLocks/>
          </p:cNvSpPr>
          <p:nvPr/>
        </p:nvSpPr>
        <p:spPr bwMode="auto">
          <a:xfrm>
            <a:off x="442913" y="1557338"/>
            <a:ext cx="11304587" cy="647700"/>
          </a:xfrm>
          <a:prstGeom prst="rect">
            <a:avLst/>
          </a:prstGeom>
          <a:solidFill>
            <a:schemeClr val="accent2"/>
          </a:solidFill>
        </p:spPr>
        <p:txBody>
          <a:bodyPr lIns="360000" tIns="360000" rIns="360000" bIns="36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de-DE" sz="1600" b="1" dirty="0">
                <a:solidFill>
                  <a:srgbClr val="FFFFFF"/>
                </a:solidFill>
              </a:rPr>
              <a:t>LEADING BEYOND CHEMISTRY</a:t>
            </a:r>
            <a:br>
              <a:rPr lang="en-US" altLang="de-DE" sz="1600" dirty="0">
                <a:solidFill>
                  <a:srgbClr val="FFFFFF"/>
                </a:solidFill>
              </a:rPr>
            </a:br>
            <a:r>
              <a:rPr lang="en-US" altLang="de-DE" sz="1600" dirty="0">
                <a:solidFill>
                  <a:srgbClr val="FFFFFF"/>
                </a:solidFill>
              </a:rPr>
              <a:t>TO IMPROVE LIFE, TODAY AND TOMORROW</a:t>
            </a:r>
          </a:p>
        </p:txBody>
      </p:sp>
      <p:sp>
        <p:nvSpPr>
          <p:cNvPr id="20483" name="Titel 1">
            <a:extLst>
              <a:ext uri="{FF2B5EF4-FFF2-40B4-BE49-F238E27FC236}">
                <a16:creationId xmlns:a16="http://schemas.microsoft.com/office/drawing/2014/main" id="{9B20FD08-556C-4188-9F07-13D6D7B45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>
              <a:buSzPct val="100000"/>
            </a:pPr>
            <a:r>
              <a:rPr lang="en-US" altLang="de-DE" dirty="0">
                <a:solidFill>
                  <a:srgbClr val="991D85"/>
                </a:solidFill>
              </a:rPr>
              <a:t>What drives us. What makes us strong. What we want to achieve – and how.</a:t>
            </a:r>
          </a:p>
        </p:txBody>
      </p:sp>
      <p:sp>
        <p:nvSpPr>
          <p:cNvPr id="20484" name="Fußzeilenplatzhalter 2">
            <a:extLst>
              <a:ext uri="{FF2B5EF4-FFF2-40B4-BE49-F238E27FC236}">
                <a16:creationId xmlns:a16="http://schemas.microsoft.com/office/drawing/2014/main" id="{DE1C3859-174F-4091-AF8E-C79ACCB4D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>
                <a:solidFill>
                  <a:srgbClr val="000000"/>
                </a:solidFill>
              </a:rPr>
              <a:t>Public I 28-29.06.2023 I Lehmann &amp; Voss I LUVOMAXX® information session</a:t>
            </a:r>
            <a:endParaRPr lang="en-US" altLang="de-DE" dirty="0">
              <a:solidFill>
                <a:srgbClr val="000000"/>
              </a:solidFill>
            </a:endParaRP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303C24FC-A03A-4D7E-AE03-437C6D80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62938" y="4860925"/>
            <a:ext cx="344011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83284B08-034F-476A-AA52-B3266F47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06875" y="4697413"/>
            <a:ext cx="37925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3">
            <a:extLst>
              <a:ext uri="{FF2B5EF4-FFF2-40B4-BE49-F238E27FC236}">
                <a16:creationId xmlns:a16="http://schemas.microsoft.com/office/drawing/2014/main" id="{67E418B8-12CE-4E3F-924B-5553D52BAEF8}"/>
              </a:ext>
            </a:extLst>
          </p:cNvPr>
          <p:cNvSpPr/>
          <p:nvPr/>
        </p:nvSpPr>
        <p:spPr bwMode="gray">
          <a:xfrm>
            <a:off x="442913" y="5411788"/>
            <a:ext cx="11304587" cy="431800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2000" tIns="0" rIns="14400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550"/>
              </a:spcAft>
              <a:buSzPct val="100000"/>
            </a:pPr>
            <a:r>
              <a:rPr lang="en-US" altLang="de-DE" b="1" dirty="0">
                <a:solidFill>
                  <a:srgbClr val="FFFFFF"/>
                </a:solidFill>
              </a:rPr>
              <a:t>We intend to become the best specialty chemicals company in the world</a:t>
            </a: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334837DE-C2C4-43F2-BF92-64A1F9A3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62038" y="4878388"/>
            <a:ext cx="22907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!!TITLE-STRUKTUR-001">
            <a:extLst>
              <a:ext uri="{FF2B5EF4-FFF2-40B4-BE49-F238E27FC236}">
                <a16:creationId xmlns:a16="http://schemas.microsoft.com/office/drawing/2014/main" id="{5B5520C8-449B-4072-891F-F3252BA6D7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30700" y="2463800"/>
            <a:ext cx="35274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14" tIns="0" rIns="64814" bIns="216000"/>
          <a:lstStyle>
            <a:lvl1pPr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de-DE" sz="2000" dirty="0">
                <a:solidFill>
                  <a:srgbClr val="991D85"/>
                </a:solidFill>
              </a:rPr>
              <a:t>Structure</a:t>
            </a:r>
          </a:p>
        </p:txBody>
      </p:sp>
      <p:sp>
        <p:nvSpPr>
          <p:cNvPr id="71" name="!!TITLE-STRATEGIE-001">
            <a:extLst>
              <a:ext uri="{FF2B5EF4-FFF2-40B4-BE49-F238E27FC236}">
                <a16:creationId xmlns:a16="http://schemas.microsoft.com/office/drawing/2014/main" id="{82EA6574-160F-4243-B92C-025AE0CF1D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2463800"/>
            <a:ext cx="35274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14" tIns="0" rIns="64814" bIns="216000"/>
          <a:lstStyle>
            <a:lvl1pPr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de-DE" sz="2000" dirty="0">
                <a:solidFill>
                  <a:srgbClr val="991D85"/>
                </a:solidFill>
              </a:rPr>
              <a:t>Strategy</a:t>
            </a:r>
          </a:p>
        </p:txBody>
      </p:sp>
      <p:sp>
        <p:nvSpPr>
          <p:cNvPr id="72" name="!!TITLE-KULTUR-001">
            <a:extLst>
              <a:ext uri="{FF2B5EF4-FFF2-40B4-BE49-F238E27FC236}">
                <a16:creationId xmlns:a16="http://schemas.microsoft.com/office/drawing/2014/main" id="{46F63131-D639-4644-A4CA-F0BD401428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18488" y="2463800"/>
            <a:ext cx="35290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14" tIns="0" rIns="64814" bIns="216000"/>
          <a:lstStyle>
            <a:lvl1pPr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de-DE" sz="2000" dirty="0">
                <a:solidFill>
                  <a:srgbClr val="991D85"/>
                </a:solidFill>
              </a:rPr>
              <a:t>Culture</a:t>
            </a:r>
          </a:p>
        </p:txBody>
      </p: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5191F369-ECE1-406F-A696-DCA74E9824D8}"/>
              </a:ext>
            </a:extLst>
          </p:cNvPr>
          <p:cNvCxnSpPr>
            <a:cxnSpLocks/>
          </p:cNvCxnSpPr>
          <p:nvPr/>
        </p:nvCxnSpPr>
        <p:spPr bwMode="gray">
          <a:xfrm flipH="1">
            <a:off x="4008438" y="2463800"/>
            <a:ext cx="0" cy="2689225"/>
          </a:xfrm>
          <a:prstGeom prst="line">
            <a:avLst/>
          </a:prstGeom>
          <a:ln w="38100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04DF0431-2C3C-4041-89C4-58428F453076}"/>
              </a:ext>
            </a:extLst>
          </p:cNvPr>
          <p:cNvCxnSpPr>
            <a:cxnSpLocks/>
          </p:cNvCxnSpPr>
          <p:nvPr/>
        </p:nvCxnSpPr>
        <p:spPr bwMode="gray">
          <a:xfrm flipH="1">
            <a:off x="8183563" y="2463800"/>
            <a:ext cx="0" cy="2689225"/>
          </a:xfrm>
          <a:prstGeom prst="line">
            <a:avLst/>
          </a:prstGeom>
          <a:ln w="38100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eck 89">
            <a:extLst>
              <a:ext uri="{FF2B5EF4-FFF2-40B4-BE49-F238E27FC236}">
                <a16:creationId xmlns:a16="http://schemas.microsoft.com/office/drawing/2014/main" id="{4A110F37-EB7D-43CB-8171-4034D46605B9}"/>
              </a:ext>
            </a:extLst>
          </p:cNvPr>
          <p:cNvSpPr/>
          <p:nvPr/>
        </p:nvSpPr>
        <p:spPr bwMode="gray">
          <a:xfrm>
            <a:off x="496889" y="1645584"/>
            <a:ext cx="1721018" cy="2427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13" tIns="72000" rIns="82313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550"/>
              </a:spcAft>
              <a:buSzPct val="100000"/>
            </a:pPr>
            <a:r>
              <a:rPr lang="en-US" altLang="de-DE" sz="1000" b="1" dirty="0">
                <a:solidFill>
                  <a:srgbClr val="FFFFFF"/>
                </a:solidFill>
              </a:rPr>
              <a:t>OUR PURPOSE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2468D755-A9B6-42B9-A40D-C781F7840542}"/>
              </a:ext>
            </a:extLst>
          </p:cNvPr>
          <p:cNvSpPr/>
          <p:nvPr/>
        </p:nvSpPr>
        <p:spPr bwMode="gray">
          <a:xfrm>
            <a:off x="496888" y="5507038"/>
            <a:ext cx="1439862" cy="252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13" tIns="72000" rIns="82313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550"/>
              </a:spcAft>
              <a:buSzPct val="100000"/>
            </a:pPr>
            <a:r>
              <a:rPr lang="en-US" altLang="de-DE" sz="1000" b="1" dirty="0">
                <a:solidFill>
                  <a:srgbClr val="FFFFFF"/>
                </a:solidFill>
              </a:rPr>
              <a:t>OUR VISION</a:t>
            </a:r>
          </a:p>
        </p:txBody>
      </p: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E5A0682B-E7F1-4AC8-9D8A-66BEE8B27ABC}"/>
              </a:ext>
            </a:extLst>
          </p:cNvPr>
          <p:cNvGrpSpPr>
            <a:grpSpLocks/>
          </p:cNvGrpSpPr>
          <p:nvPr/>
        </p:nvGrpSpPr>
        <p:grpSpPr bwMode="auto">
          <a:xfrm>
            <a:off x="4505325" y="2887663"/>
            <a:ext cx="3302000" cy="2279650"/>
            <a:chOff x="4504744" y="2731939"/>
            <a:chExt cx="3301855" cy="2280763"/>
          </a:xfrm>
        </p:grpSpPr>
        <p:grpSp>
          <p:nvGrpSpPr>
            <p:cNvPr id="20510" name="Grafik 5">
              <a:extLst>
                <a:ext uri="{FF2B5EF4-FFF2-40B4-BE49-F238E27FC236}">
                  <a16:creationId xmlns:a16="http://schemas.microsoft.com/office/drawing/2014/main" id="{39C2AEDD-437E-49B4-AAEC-15F0816CE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4744" y="2731939"/>
              <a:ext cx="3301855" cy="2280761"/>
              <a:chOff x="-7048501" y="-5648868"/>
              <a:chExt cx="26279396" cy="18152534"/>
            </a:xfrm>
          </p:grpSpPr>
          <p:sp>
            <p:nvSpPr>
              <p:cNvPr id="20544" name="Freihandform: Form 126">
                <a:extLst>
                  <a:ext uri="{FF2B5EF4-FFF2-40B4-BE49-F238E27FC236}">
                    <a16:creationId xmlns:a16="http://schemas.microsoft.com/office/drawing/2014/main" id="{C97829BD-DB4E-4FF5-B6EA-0B84FABDF3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93302" y="8363738"/>
                <a:ext cx="1137593" cy="4114658"/>
              </a:xfrm>
              <a:custGeom>
                <a:avLst/>
                <a:gdLst>
                  <a:gd name="T0" fmla="*/ 1137594 w 1137594"/>
                  <a:gd name="T1" fmla="*/ 0 h 4114660"/>
                  <a:gd name="T2" fmla="*/ 0 w 1137594"/>
                  <a:gd name="T3" fmla="*/ 1272259 h 4114660"/>
                  <a:gd name="T4" fmla="*/ 170569 w 1137594"/>
                  <a:gd name="T5" fmla="*/ 4114659 h 4114660"/>
                  <a:gd name="T6" fmla="*/ 1137594 w 1137594"/>
                  <a:gd name="T7" fmla="*/ 2209427 h 4114660"/>
                  <a:gd name="T8" fmla="*/ 1137594 w 1137594"/>
                  <a:gd name="T9" fmla="*/ 0 h 41146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7594" h="4114660">
                    <a:moveTo>
                      <a:pt x="1137595" y="0"/>
                    </a:moveTo>
                    <a:lnTo>
                      <a:pt x="0" y="1272260"/>
                    </a:lnTo>
                    <a:lnTo>
                      <a:pt x="170569" y="4114661"/>
                    </a:lnTo>
                    <a:lnTo>
                      <a:pt x="1137595" y="2209428"/>
                    </a:lnTo>
                    <a:lnTo>
                      <a:pt x="1137595" y="0"/>
                    </a:lnTo>
                    <a:close/>
                  </a:path>
                </a:pathLst>
              </a:custGeom>
              <a:solidFill>
                <a:srgbClr val="C27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45" name="Freihandform: Form 127">
                <a:extLst>
                  <a:ext uri="{FF2B5EF4-FFF2-40B4-BE49-F238E27FC236}">
                    <a16:creationId xmlns:a16="http://schemas.microsoft.com/office/drawing/2014/main" id="{99958B3D-7AD3-4DF0-AC84-E34A96F98E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169111" y="-3980586"/>
                <a:ext cx="1061784" cy="3711201"/>
              </a:xfrm>
              <a:custGeom>
                <a:avLst/>
                <a:gdLst>
                  <a:gd name="T0" fmla="*/ 1061785 w 1061785"/>
                  <a:gd name="T1" fmla="*/ 1408912 h 3711198"/>
                  <a:gd name="T2" fmla="*/ 94760 w 1061785"/>
                  <a:gd name="T3" fmla="*/ 0 h 3711198"/>
                  <a:gd name="T4" fmla="*/ 0 w 1061785"/>
                  <a:gd name="T5" fmla="*/ 2900817 h 3711198"/>
                  <a:gd name="T6" fmla="*/ 1061785 w 1061785"/>
                  <a:gd name="T7" fmla="*/ 3711202 h 3711198"/>
                  <a:gd name="T8" fmla="*/ 1061785 w 1061785"/>
                  <a:gd name="T9" fmla="*/ 1408912 h 3711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785" h="3711198">
                    <a:moveTo>
                      <a:pt x="1061786" y="1408911"/>
                    </a:moveTo>
                    <a:lnTo>
                      <a:pt x="94760" y="0"/>
                    </a:lnTo>
                    <a:lnTo>
                      <a:pt x="0" y="2900815"/>
                    </a:lnTo>
                    <a:lnTo>
                      <a:pt x="1061786" y="3711199"/>
                    </a:lnTo>
                    <a:lnTo>
                      <a:pt x="1061786" y="1408911"/>
                    </a:lnTo>
                    <a:close/>
                  </a:path>
                </a:pathLst>
              </a:custGeom>
              <a:solidFill>
                <a:srgbClr val="C27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46" name="Freihandform: Form 128">
                <a:extLst>
                  <a:ext uri="{FF2B5EF4-FFF2-40B4-BE49-F238E27FC236}">
                    <a16:creationId xmlns:a16="http://schemas.microsoft.com/office/drawing/2014/main" id="{EA32A300-B001-4E88-AB5E-FEDC251FFA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048501" y="-1098726"/>
                <a:ext cx="26279396" cy="829335"/>
              </a:xfrm>
              <a:custGeom>
                <a:avLst/>
                <a:gdLst>
                  <a:gd name="T0" fmla="*/ 26279396 w 26279396"/>
                  <a:gd name="T1" fmla="*/ 829336 h 829335"/>
                  <a:gd name="T2" fmla="*/ 25312370 w 26279396"/>
                  <a:gd name="T3" fmla="*/ 0 h 829335"/>
                  <a:gd name="T4" fmla="*/ 0 w 26279396"/>
                  <a:gd name="T5" fmla="*/ 0 h 829335"/>
                  <a:gd name="T6" fmla="*/ 6055116 w 26279396"/>
                  <a:gd name="T7" fmla="*/ 829336 h 8293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279396" h="829335">
                    <a:moveTo>
                      <a:pt x="26279396" y="829336"/>
                    </a:moveTo>
                    <a:lnTo>
                      <a:pt x="25312370" y="0"/>
                    </a:lnTo>
                    <a:lnTo>
                      <a:pt x="0" y="0"/>
                    </a:lnTo>
                    <a:lnTo>
                      <a:pt x="6055116" y="829336"/>
                    </a:lnTo>
                    <a:lnTo>
                      <a:pt x="26279396" y="829336"/>
                    </a:lnTo>
                    <a:close/>
                  </a:path>
                </a:pathLst>
              </a:custGeom>
              <a:solidFill>
                <a:srgbClr val="661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47" name="Freihandform: Form 129">
                <a:extLst>
                  <a:ext uri="{FF2B5EF4-FFF2-40B4-BE49-F238E27FC236}">
                    <a16:creationId xmlns:a16="http://schemas.microsoft.com/office/drawing/2014/main" id="{BE861F26-D00C-4DB3-99DE-AE604C6D81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048501" y="5936220"/>
                <a:ext cx="26279396" cy="730072"/>
              </a:xfrm>
              <a:custGeom>
                <a:avLst/>
                <a:gdLst>
                  <a:gd name="T0" fmla="*/ 6055116 w 26279396"/>
                  <a:gd name="T1" fmla="*/ 0 h 730072"/>
                  <a:gd name="T2" fmla="*/ 0 w 26279396"/>
                  <a:gd name="T3" fmla="*/ 730073 h 730072"/>
                  <a:gd name="T4" fmla="*/ 25312370 w 26279396"/>
                  <a:gd name="T5" fmla="*/ 730073 h 730072"/>
                  <a:gd name="T6" fmla="*/ 26279396 w 26279396"/>
                  <a:gd name="T7" fmla="*/ 0 h 7300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279396" h="730072">
                    <a:moveTo>
                      <a:pt x="6055116" y="0"/>
                    </a:moveTo>
                    <a:lnTo>
                      <a:pt x="0" y="730073"/>
                    </a:lnTo>
                    <a:lnTo>
                      <a:pt x="25312370" y="730073"/>
                    </a:lnTo>
                    <a:lnTo>
                      <a:pt x="26279396" y="0"/>
                    </a:lnTo>
                    <a:lnTo>
                      <a:pt x="6055116" y="0"/>
                    </a:lnTo>
                    <a:close/>
                  </a:path>
                </a:pathLst>
              </a:custGeom>
              <a:solidFill>
                <a:srgbClr val="808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48" name="Freihandform: Form 130">
                <a:extLst>
                  <a:ext uri="{FF2B5EF4-FFF2-40B4-BE49-F238E27FC236}">
                    <a16:creationId xmlns:a16="http://schemas.microsoft.com/office/drawing/2014/main" id="{9AF8400C-D1BB-440E-BFA0-5EB65A344B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048501" y="8389005"/>
                <a:ext cx="26279396" cy="1348071"/>
              </a:xfrm>
              <a:custGeom>
                <a:avLst/>
                <a:gdLst>
                  <a:gd name="T0" fmla="*/ 0 w 26279396"/>
                  <a:gd name="T1" fmla="*/ 1348072 h 1348071"/>
                  <a:gd name="T2" fmla="*/ 25312370 w 26279396"/>
                  <a:gd name="T3" fmla="*/ 1348072 h 1348071"/>
                  <a:gd name="T4" fmla="*/ 26279396 w 26279396"/>
                  <a:gd name="T5" fmla="*/ 0 h 1348071"/>
                  <a:gd name="T6" fmla="*/ 6055116 w 26279396"/>
                  <a:gd name="T7" fmla="*/ 0 h 13480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279396" h="1348071">
                    <a:moveTo>
                      <a:pt x="0" y="1348072"/>
                    </a:moveTo>
                    <a:lnTo>
                      <a:pt x="25312370" y="1348072"/>
                    </a:lnTo>
                    <a:lnTo>
                      <a:pt x="26279396" y="0"/>
                    </a:lnTo>
                    <a:lnTo>
                      <a:pt x="6055116" y="0"/>
                    </a:lnTo>
                    <a:lnTo>
                      <a:pt x="0" y="1348072"/>
                    </a:lnTo>
                    <a:close/>
                  </a:path>
                </a:pathLst>
              </a:custGeom>
              <a:solidFill>
                <a:srgbClr val="661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49" name="Freihandform: Form 131">
                <a:extLst>
                  <a:ext uri="{FF2B5EF4-FFF2-40B4-BE49-F238E27FC236}">
                    <a16:creationId xmlns:a16="http://schemas.microsoft.com/office/drawing/2014/main" id="{29E53A21-16C2-4B6F-9904-420DD3695C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048501" y="9737077"/>
                <a:ext cx="25312370" cy="2766589"/>
              </a:xfrm>
              <a:custGeom>
                <a:avLst/>
                <a:gdLst>
                  <a:gd name="T0" fmla="*/ 0 w 25312370"/>
                  <a:gd name="T1" fmla="*/ 0 h 2766589"/>
                  <a:gd name="T2" fmla="*/ 25312370 w 25312370"/>
                  <a:gd name="T3" fmla="*/ 0 h 2766589"/>
                  <a:gd name="T4" fmla="*/ 25312370 w 25312370"/>
                  <a:gd name="T5" fmla="*/ 2766589 h 2766589"/>
                  <a:gd name="T6" fmla="*/ 0 w 25312370"/>
                  <a:gd name="T7" fmla="*/ 2766589 h 2766589"/>
                  <a:gd name="T8" fmla="*/ 0 w 25312370"/>
                  <a:gd name="T9" fmla="*/ 0 h 2766589"/>
                  <a:gd name="T10" fmla="*/ 0 w 25312370"/>
                  <a:gd name="T11" fmla="*/ 0 h 27665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12370" h="2766589">
                    <a:moveTo>
                      <a:pt x="0" y="0"/>
                    </a:moveTo>
                    <a:lnTo>
                      <a:pt x="25312370" y="0"/>
                    </a:lnTo>
                    <a:lnTo>
                      <a:pt x="25312370" y="2766589"/>
                    </a:lnTo>
                    <a:lnTo>
                      <a:pt x="0" y="27665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1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50" name="Freihandform: Form 132">
                <a:extLst>
                  <a:ext uri="{FF2B5EF4-FFF2-40B4-BE49-F238E27FC236}">
                    <a16:creationId xmlns:a16="http://schemas.microsoft.com/office/drawing/2014/main" id="{37FE54A0-ADAA-4876-BFA6-E726401898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048501" y="6666292"/>
                <a:ext cx="25312370" cy="2779396"/>
              </a:xfrm>
              <a:custGeom>
                <a:avLst/>
                <a:gdLst>
                  <a:gd name="T0" fmla="*/ 0 w 25312370"/>
                  <a:gd name="T1" fmla="*/ 0 h 2779396"/>
                  <a:gd name="T2" fmla="*/ 25312370 w 25312370"/>
                  <a:gd name="T3" fmla="*/ 0 h 2779396"/>
                  <a:gd name="T4" fmla="*/ 25312370 w 25312370"/>
                  <a:gd name="T5" fmla="*/ 2779396 h 2779396"/>
                  <a:gd name="T6" fmla="*/ 0 w 25312370"/>
                  <a:gd name="T7" fmla="*/ 2779396 h 2779396"/>
                  <a:gd name="T8" fmla="*/ 0 w 25312370"/>
                  <a:gd name="T9" fmla="*/ 0 h 2779396"/>
                  <a:gd name="T10" fmla="*/ 0 w 25312370"/>
                  <a:gd name="T11" fmla="*/ 0 h 2779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12370" h="2779396">
                    <a:moveTo>
                      <a:pt x="0" y="0"/>
                    </a:moveTo>
                    <a:lnTo>
                      <a:pt x="25312370" y="0"/>
                    </a:lnTo>
                    <a:lnTo>
                      <a:pt x="25312370" y="2779396"/>
                    </a:lnTo>
                    <a:lnTo>
                      <a:pt x="0" y="27793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51" name="Freihandform: Form 133">
                <a:extLst>
                  <a:ext uri="{FF2B5EF4-FFF2-40B4-BE49-F238E27FC236}">
                    <a16:creationId xmlns:a16="http://schemas.microsoft.com/office/drawing/2014/main" id="{B0C22F19-8F5C-4D20-A6BD-DAD9A92857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048501" y="-5648868"/>
                <a:ext cx="25312370" cy="4550141"/>
              </a:xfrm>
              <a:custGeom>
                <a:avLst/>
                <a:gdLst>
                  <a:gd name="T0" fmla="*/ 12657786 w 25312370"/>
                  <a:gd name="T1" fmla="*/ 0 h 4550141"/>
                  <a:gd name="T2" fmla="*/ 25312370 w 25312370"/>
                  <a:gd name="T3" fmla="*/ 1668278 h 4550141"/>
                  <a:gd name="T4" fmla="*/ 25312370 w 25312370"/>
                  <a:gd name="T5" fmla="*/ 4550142 h 4550141"/>
                  <a:gd name="T6" fmla="*/ 0 w 25312370"/>
                  <a:gd name="T7" fmla="*/ 4550142 h 4550141"/>
                  <a:gd name="T8" fmla="*/ 0 w 25312370"/>
                  <a:gd name="T9" fmla="*/ 1668278 h 4550141"/>
                  <a:gd name="T10" fmla="*/ 12657786 w 25312370"/>
                  <a:gd name="T11" fmla="*/ 0 h 4550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12370" h="4550141">
                    <a:moveTo>
                      <a:pt x="12657786" y="0"/>
                    </a:moveTo>
                    <a:lnTo>
                      <a:pt x="25312370" y="1668278"/>
                    </a:lnTo>
                    <a:lnTo>
                      <a:pt x="25312370" y="4550142"/>
                    </a:lnTo>
                    <a:lnTo>
                      <a:pt x="0" y="4550142"/>
                    </a:lnTo>
                    <a:lnTo>
                      <a:pt x="0" y="1668278"/>
                    </a:lnTo>
                    <a:lnTo>
                      <a:pt x="12657786" y="0"/>
                    </a:lnTo>
                    <a:close/>
                  </a:path>
                </a:pathLst>
              </a:custGeom>
              <a:solidFill>
                <a:srgbClr val="991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52" name="Freihandform: Form 134">
                <a:extLst>
                  <a:ext uri="{FF2B5EF4-FFF2-40B4-BE49-F238E27FC236}">
                    <a16:creationId xmlns:a16="http://schemas.microsoft.com/office/drawing/2014/main" id="{D3FEF314-64A6-4D2C-AC93-7B0CD9DA26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048501" y="-807338"/>
                <a:ext cx="25312370" cy="7185445"/>
              </a:xfrm>
              <a:custGeom>
                <a:avLst/>
                <a:gdLst>
                  <a:gd name="T0" fmla="*/ 0 w 25312370"/>
                  <a:gd name="T1" fmla="*/ 0 h 7185445"/>
                  <a:gd name="T2" fmla="*/ 25312370 w 25312370"/>
                  <a:gd name="T3" fmla="*/ 0 h 7185445"/>
                  <a:gd name="T4" fmla="*/ 25312370 w 25312370"/>
                  <a:gd name="T5" fmla="*/ 7185445 h 7185445"/>
                  <a:gd name="T6" fmla="*/ 0 w 25312370"/>
                  <a:gd name="T7" fmla="*/ 7185445 h 7185445"/>
                  <a:gd name="T8" fmla="*/ 0 w 25312370"/>
                  <a:gd name="T9" fmla="*/ 0 h 7185445"/>
                  <a:gd name="T10" fmla="*/ 0 w 25312370"/>
                  <a:gd name="T11" fmla="*/ 0 h 7185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12370" h="7185445">
                    <a:moveTo>
                      <a:pt x="0" y="0"/>
                    </a:moveTo>
                    <a:lnTo>
                      <a:pt x="25312370" y="0"/>
                    </a:lnTo>
                    <a:lnTo>
                      <a:pt x="25312370" y="7185445"/>
                    </a:lnTo>
                    <a:lnTo>
                      <a:pt x="0" y="7185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53" name="Freihandform: Form 135">
                <a:extLst>
                  <a:ext uri="{FF2B5EF4-FFF2-40B4-BE49-F238E27FC236}">
                    <a16:creationId xmlns:a16="http://schemas.microsoft.com/office/drawing/2014/main" id="{97C12E22-01F4-4659-B13C-FBF8AA2986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63869" y="5936220"/>
                <a:ext cx="967025" cy="3509468"/>
              </a:xfrm>
              <a:custGeom>
                <a:avLst/>
                <a:gdLst>
                  <a:gd name="T0" fmla="*/ 967026 w 967025"/>
                  <a:gd name="T1" fmla="*/ 0 h 3509468"/>
                  <a:gd name="T2" fmla="*/ 0 w 967025"/>
                  <a:gd name="T3" fmla="*/ 730073 h 3509468"/>
                  <a:gd name="T4" fmla="*/ 0 w 967025"/>
                  <a:gd name="T5" fmla="*/ 3509469 h 3509468"/>
                  <a:gd name="T6" fmla="*/ 967026 w 967025"/>
                  <a:gd name="T7" fmla="*/ 2219035 h 3509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7025" h="3509468">
                    <a:moveTo>
                      <a:pt x="967026" y="0"/>
                    </a:moveTo>
                    <a:lnTo>
                      <a:pt x="0" y="730073"/>
                    </a:lnTo>
                    <a:lnTo>
                      <a:pt x="0" y="3509469"/>
                    </a:lnTo>
                    <a:lnTo>
                      <a:pt x="967026" y="2219035"/>
                    </a:lnTo>
                    <a:lnTo>
                      <a:pt x="967026" y="0"/>
                    </a:lnTo>
                    <a:close/>
                  </a:path>
                </a:pathLst>
              </a:custGeom>
              <a:solidFill>
                <a:srgbClr val="E6E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20554" name="Freihandform: Form 136">
                <a:extLst>
                  <a:ext uri="{FF2B5EF4-FFF2-40B4-BE49-F238E27FC236}">
                    <a16:creationId xmlns:a16="http://schemas.microsoft.com/office/drawing/2014/main" id="{FA83C6AB-D739-4DA9-B296-BE9BF065CD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63869" y="-807338"/>
                <a:ext cx="967025" cy="7185445"/>
              </a:xfrm>
              <a:custGeom>
                <a:avLst/>
                <a:gdLst>
                  <a:gd name="T0" fmla="*/ 967026 w 967025"/>
                  <a:gd name="T1" fmla="*/ 771699 h 7185445"/>
                  <a:gd name="T2" fmla="*/ 0 w 967025"/>
                  <a:gd name="T3" fmla="*/ 0 h 7185445"/>
                  <a:gd name="T4" fmla="*/ 0 w 967025"/>
                  <a:gd name="T5" fmla="*/ 7185445 h 7185445"/>
                  <a:gd name="T6" fmla="*/ 967026 w 967025"/>
                  <a:gd name="T7" fmla="*/ 6509808 h 71854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7025" h="7185445">
                    <a:moveTo>
                      <a:pt x="967026" y="771699"/>
                    </a:moveTo>
                    <a:lnTo>
                      <a:pt x="0" y="0"/>
                    </a:lnTo>
                    <a:lnTo>
                      <a:pt x="0" y="7185445"/>
                    </a:lnTo>
                    <a:lnTo>
                      <a:pt x="967026" y="6509808"/>
                    </a:lnTo>
                    <a:lnTo>
                      <a:pt x="967026" y="771699"/>
                    </a:lnTo>
                    <a:close/>
                  </a:path>
                </a:pathLst>
              </a:custGeom>
              <a:solidFill>
                <a:srgbClr val="F1C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202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</p:grpSp>
        <p:grpSp>
          <p:nvGrpSpPr>
            <p:cNvPr id="20511" name="Gruppieren 93">
              <a:extLst>
                <a:ext uri="{FF2B5EF4-FFF2-40B4-BE49-F238E27FC236}">
                  <a16:creationId xmlns:a16="http://schemas.microsoft.com/office/drawing/2014/main" id="{C53E2328-3362-4770-91E2-195B5EE20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4746" y="2731941"/>
              <a:ext cx="3179416" cy="2280761"/>
              <a:chOff x="4504746" y="2731941"/>
              <a:chExt cx="3179416" cy="2280761"/>
            </a:xfrm>
          </p:grpSpPr>
          <p:grpSp>
            <p:nvGrpSpPr>
              <p:cNvPr id="20512" name="Gruppieren 94">
                <a:extLst>
                  <a:ext uri="{FF2B5EF4-FFF2-40B4-BE49-F238E27FC236}">
                    <a16:creationId xmlns:a16="http://schemas.microsoft.com/office/drawing/2014/main" id="{3D48BFF1-C65C-4070-B250-6EC03586C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661" y="4664833"/>
                <a:ext cx="3178501" cy="347869"/>
                <a:chOff x="4824658" y="5332499"/>
                <a:chExt cx="4667999" cy="510886"/>
              </a:xfrm>
            </p:grpSpPr>
            <p:sp>
              <p:nvSpPr>
                <p:cNvPr id="124" name="!!FUNC-BOX">
                  <a:extLst>
                    <a:ext uri="{FF2B5EF4-FFF2-40B4-BE49-F238E27FC236}">
                      <a16:creationId xmlns:a16="http://schemas.microsoft.com/office/drawing/2014/main" id="{A6B4CC86-6EC6-4A6E-AE5A-436602491FD0}"/>
                    </a:ext>
                  </a:extLst>
                </p:cNvPr>
                <p:cNvSpPr/>
                <p:nvPr/>
              </p:nvSpPr>
              <p:spPr bwMode="gray">
                <a:xfrm>
                  <a:off x="4825643" y="5332552"/>
                  <a:ext cx="4667315" cy="51083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!!FUNC-ICON">
                  <a:extLst>
                    <a:ext uri="{FF2B5EF4-FFF2-40B4-BE49-F238E27FC236}">
                      <a16:creationId xmlns:a16="http://schemas.microsoft.com/office/drawing/2014/main" id="{0F24197A-789B-451E-936E-865CCC9A032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4925890" y="5435185"/>
                  <a:ext cx="307735" cy="305567"/>
                </a:xfrm>
                <a:custGeom>
                  <a:avLst/>
                  <a:gdLst>
                    <a:gd name="T0" fmla="*/ 2015 w 4031"/>
                    <a:gd name="T1" fmla="*/ 1356 h 4031"/>
                    <a:gd name="T2" fmla="*/ 1355 w 4031"/>
                    <a:gd name="T3" fmla="*/ 2016 h 4031"/>
                    <a:gd name="T4" fmla="*/ 2015 w 4031"/>
                    <a:gd name="T5" fmla="*/ 2676 h 4031"/>
                    <a:gd name="T6" fmla="*/ 2676 w 4031"/>
                    <a:gd name="T7" fmla="*/ 2016 h 4031"/>
                    <a:gd name="T8" fmla="*/ 2015 w 4031"/>
                    <a:gd name="T9" fmla="*/ 1356 h 4031"/>
                    <a:gd name="T10" fmla="*/ 2015 w 4031"/>
                    <a:gd name="T11" fmla="*/ 2321 h 4031"/>
                    <a:gd name="T12" fmla="*/ 1711 w 4031"/>
                    <a:gd name="T13" fmla="*/ 2016 h 4031"/>
                    <a:gd name="T14" fmla="*/ 2015 w 4031"/>
                    <a:gd name="T15" fmla="*/ 1711 h 4031"/>
                    <a:gd name="T16" fmla="*/ 2320 w 4031"/>
                    <a:gd name="T17" fmla="*/ 2016 h 4031"/>
                    <a:gd name="T18" fmla="*/ 2015 w 4031"/>
                    <a:gd name="T19" fmla="*/ 2321 h 4031"/>
                    <a:gd name="T20" fmla="*/ 4031 w 4031"/>
                    <a:gd name="T21" fmla="*/ 2193 h 4031"/>
                    <a:gd name="T22" fmla="*/ 4031 w 4031"/>
                    <a:gd name="T23" fmla="*/ 1838 h 4031"/>
                    <a:gd name="T24" fmla="*/ 3561 w 4031"/>
                    <a:gd name="T25" fmla="*/ 1838 h 4031"/>
                    <a:gd name="T26" fmla="*/ 3234 w 4031"/>
                    <a:gd name="T27" fmla="*/ 1049 h 4031"/>
                    <a:gd name="T28" fmla="*/ 3566 w 4031"/>
                    <a:gd name="T29" fmla="*/ 716 h 4031"/>
                    <a:gd name="T30" fmla="*/ 3315 w 4031"/>
                    <a:gd name="T31" fmla="*/ 465 h 4031"/>
                    <a:gd name="T32" fmla="*/ 2982 w 4031"/>
                    <a:gd name="T33" fmla="*/ 798 h 4031"/>
                    <a:gd name="T34" fmla="*/ 2193 w 4031"/>
                    <a:gd name="T35" fmla="*/ 470 h 4031"/>
                    <a:gd name="T36" fmla="*/ 2193 w 4031"/>
                    <a:gd name="T37" fmla="*/ 0 h 4031"/>
                    <a:gd name="T38" fmla="*/ 1838 w 4031"/>
                    <a:gd name="T39" fmla="*/ 0 h 4031"/>
                    <a:gd name="T40" fmla="*/ 1838 w 4031"/>
                    <a:gd name="T41" fmla="*/ 470 h 4031"/>
                    <a:gd name="T42" fmla="*/ 1049 w 4031"/>
                    <a:gd name="T43" fmla="*/ 798 h 4031"/>
                    <a:gd name="T44" fmla="*/ 716 w 4031"/>
                    <a:gd name="T45" fmla="*/ 465 h 4031"/>
                    <a:gd name="T46" fmla="*/ 465 w 4031"/>
                    <a:gd name="T47" fmla="*/ 716 h 4031"/>
                    <a:gd name="T48" fmla="*/ 797 w 4031"/>
                    <a:gd name="T49" fmla="*/ 1049 h 4031"/>
                    <a:gd name="T50" fmla="*/ 470 w 4031"/>
                    <a:gd name="T51" fmla="*/ 1838 h 4031"/>
                    <a:gd name="T52" fmla="*/ 0 w 4031"/>
                    <a:gd name="T53" fmla="*/ 1838 h 4031"/>
                    <a:gd name="T54" fmla="*/ 0 w 4031"/>
                    <a:gd name="T55" fmla="*/ 2193 h 4031"/>
                    <a:gd name="T56" fmla="*/ 470 w 4031"/>
                    <a:gd name="T57" fmla="*/ 2193 h 4031"/>
                    <a:gd name="T58" fmla="*/ 797 w 4031"/>
                    <a:gd name="T59" fmla="*/ 2983 h 4031"/>
                    <a:gd name="T60" fmla="*/ 465 w 4031"/>
                    <a:gd name="T61" fmla="*/ 3315 h 4031"/>
                    <a:gd name="T62" fmla="*/ 716 w 4031"/>
                    <a:gd name="T63" fmla="*/ 3567 h 4031"/>
                    <a:gd name="T64" fmla="*/ 1049 w 4031"/>
                    <a:gd name="T65" fmla="*/ 3234 h 4031"/>
                    <a:gd name="T66" fmla="*/ 1838 w 4031"/>
                    <a:gd name="T67" fmla="*/ 3561 h 4031"/>
                    <a:gd name="T68" fmla="*/ 1838 w 4031"/>
                    <a:gd name="T69" fmla="*/ 4031 h 4031"/>
                    <a:gd name="T70" fmla="*/ 2193 w 4031"/>
                    <a:gd name="T71" fmla="*/ 4031 h 4031"/>
                    <a:gd name="T72" fmla="*/ 2193 w 4031"/>
                    <a:gd name="T73" fmla="*/ 3561 h 4031"/>
                    <a:gd name="T74" fmla="*/ 2982 w 4031"/>
                    <a:gd name="T75" fmla="*/ 3234 h 4031"/>
                    <a:gd name="T76" fmla="*/ 3315 w 4031"/>
                    <a:gd name="T77" fmla="*/ 3567 h 4031"/>
                    <a:gd name="T78" fmla="*/ 3566 w 4031"/>
                    <a:gd name="T79" fmla="*/ 3315 h 4031"/>
                    <a:gd name="T80" fmla="*/ 3234 w 4031"/>
                    <a:gd name="T81" fmla="*/ 2983 h 4031"/>
                    <a:gd name="T82" fmla="*/ 3561 w 4031"/>
                    <a:gd name="T83" fmla="*/ 2193 h 4031"/>
                    <a:gd name="T84" fmla="*/ 4031 w 4031"/>
                    <a:gd name="T85" fmla="*/ 2193 h 4031"/>
                    <a:gd name="T86" fmla="*/ 3216 w 4031"/>
                    <a:gd name="T87" fmla="*/ 2016 h 4031"/>
                    <a:gd name="T88" fmla="*/ 2015 w 4031"/>
                    <a:gd name="T89" fmla="*/ 3217 h 4031"/>
                    <a:gd name="T90" fmla="*/ 815 w 4031"/>
                    <a:gd name="T91" fmla="*/ 2016 h 4031"/>
                    <a:gd name="T92" fmla="*/ 2015 w 4031"/>
                    <a:gd name="T93" fmla="*/ 815 h 4031"/>
                    <a:gd name="T94" fmla="*/ 3216 w 4031"/>
                    <a:gd name="T95" fmla="*/ 2016 h 4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31" h="4031">
                      <a:moveTo>
                        <a:pt x="2015" y="1356"/>
                      </a:moveTo>
                      <a:cubicBezTo>
                        <a:pt x="1651" y="1356"/>
                        <a:pt x="1355" y="1652"/>
                        <a:pt x="1355" y="2016"/>
                      </a:cubicBezTo>
                      <a:cubicBezTo>
                        <a:pt x="1355" y="2380"/>
                        <a:pt x="1651" y="2676"/>
                        <a:pt x="2015" y="2676"/>
                      </a:cubicBezTo>
                      <a:cubicBezTo>
                        <a:pt x="2379" y="2676"/>
                        <a:pt x="2676" y="2380"/>
                        <a:pt x="2676" y="2016"/>
                      </a:cubicBezTo>
                      <a:cubicBezTo>
                        <a:pt x="2676" y="1652"/>
                        <a:pt x="2379" y="1356"/>
                        <a:pt x="2015" y="1356"/>
                      </a:cubicBezTo>
                      <a:close/>
                      <a:moveTo>
                        <a:pt x="2015" y="2321"/>
                      </a:moveTo>
                      <a:cubicBezTo>
                        <a:pt x="1847" y="2321"/>
                        <a:pt x="1711" y="2184"/>
                        <a:pt x="1711" y="2016"/>
                      </a:cubicBezTo>
                      <a:cubicBezTo>
                        <a:pt x="1711" y="1848"/>
                        <a:pt x="1847" y="1711"/>
                        <a:pt x="2015" y="1711"/>
                      </a:cubicBezTo>
                      <a:cubicBezTo>
                        <a:pt x="2184" y="1711"/>
                        <a:pt x="2320" y="1848"/>
                        <a:pt x="2320" y="2016"/>
                      </a:cubicBezTo>
                      <a:cubicBezTo>
                        <a:pt x="2320" y="2184"/>
                        <a:pt x="2184" y="2321"/>
                        <a:pt x="2015" y="2321"/>
                      </a:cubicBezTo>
                      <a:close/>
                      <a:moveTo>
                        <a:pt x="4031" y="2193"/>
                      </a:moveTo>
                      <a:cubicBezTo>
                        <a:pt x="4031" y="1838"/>
                        <a:pt x="4031" y="1838"/>
                        <a:pt x="4031" y="1838"/>
                      </a:cubicBezTo>
                      <a:cubicBezTo>
                        <a:pt x="3561" y="1838"/>
                        <a:pt x="3561" y="1838"/>
                        <a:pt x="3561" y="1838"/>
                      </a:cubicBezTo>
                      <a:cubicBezTo>
                        <a:pt x="3527" y="1542"/>
                        <a:pt x="3410" y="1271"/>
                        <a:pt x="3234" y="1049"/>
                      </a:cubicBezTo>
                      <a:cubicBezTo>
                        <a:pt x="3566" y="716"/>
                        <a:pt x="3566" y="716"/>
                        <a:pt x="3566" y="716"/>
                      </a:cubicBezTo>
                      <a:cubicBezTo>
                        <a:pt x="3315" y="465"/>
                        <a:pt x="3315" y="465"/>
                        <a:pt x="3315" y="465"/>
                      </a:cubicBezTo>
                      <a:cubicBezTo>
                        <a:pt x="2982" y="798"/>
                        <a:pt x="2982" y="798"/>
                        <a:pt x="2982" y="798"/>
                      </a:cubicBezTo>
                      <a:cubicBezTo>
                        <a:pt x="2760" y="621"/>
                        <a:pt x="2489" y="504"/>
                        <a:pt x="2193" y="470"/>
                      </a:cubicBezTo>
                      <a:cubicBezTo>
                        <a:pt x="2193" y="0"/>
                        <a:pt x="2193" y="0"/>
                        <a:pt x="2193" y="0"/>
                      </a:cubicBezTo>
                      <a:cubicBezTo>
                        <a:pt x="1838" y="0"/>
                        <a:pt x="1838" y="0"/>
                        <a:pt x="1838" y="0"/>
                      </a:cubicBezTo>
                      <a:cubicBezTo>
                        <a:pt x="1838" y="470"/>
                        <a:pt x="1838" y="470"/>
                        <a:pt x="1838" y="470"/>
                      </a:cubicBezTo>
                      <a:cubicBezTo>
                        <a:pt x="1542" y="504"/>
                        <a:pt x="1271" y="621"/>
                        <a:pt x="1049" y="798"/>
                      </a:cubicBezTo>
                      <a:cubicBezTo>
                        <a:pt x="716" y="465"/>
                        <a:pt x="716" y="465"/>
                        <a:pt x="716" y="465"/>
                      </a:cubicBezTo>
                      <a:cubicBezTo>
                        <a:pt x="465" y="716"/>
                        <a:pt x="465" y="716"/>
                        <a:pt x="465" y="716"/>
                      </a:cubicBezTo>
                      <a:cubicBezTo>
                        <a:pt x="797" y="1049"/>
                        <a:pt x="797" y="1049"/>
                        <a:pt x="797" y="1049"/>
                      </a:cubicBezTo>
                      <a:cubicBezTo>
                        <a:pt x="621" y="1271"/>
                        <a:pt x="504" y="1542"/>
                        <a:pt x="470" y="1838"/>
                      </a:cubicBezTo>
                      <a:cubicBezTo>
                        <a:pt x="0" y="1838"/>
                        <a:pt x="0" y="1838"/>
                        <a:pt x="0" y="1838"/>
                      </a:cubicBezTo>
                      <a:cubicBezTo>
                        <a:pt x="0" y="2193"/>
                        <a:pt x="0" y="2193"/>
                        <a:pt x="0" y="2193"/>
                      </a:cubicBezTo>
                      <a:cubicBezTo>
                        <a:pt x="470" y="2193"/>
                        <a:pt x="470" y="2193"/>
                        <a:pt x="470" y="2193"/>
                      </a:cubicBezTo>
                      <a:cubicBezTo>
                        <a:pt x="504" y="2490"/>
                        <a:pt x="621" y="2761"/>
                        <a:pt x="797" y="2983"/>
                      </a:cubicBezTo>
                      <a:cubicBezTo>
                        <a:pt x="465" y="3315"/>
                        <a:pt x="465" y="3315"/>
                        <a:pt x="465" y="3315"/>
                      </a:cubicBezTo>
                      <a:cubicBezTo>
                        <a:pt x="716" y="3567"/>
                        <a:pt x="716" y="3567"/>
                        <a:pt x="716" y="3567"/>
                      </a:cubicBezTo>
                      <a:cubicBezTo>
                        <a:pt x="1049" y="3234"/>
                        <a:pt x="1049" y="3234"/>
                        <a:pt x="1049" y="3234"/>
                      </a:cubicBezTo>
                      <a:cubicBezTo>
                        <a:pt x="1271" y="3410"/>
                        <a:pt x="1542" y="3528"/>
                        <a:pt x="1838" y="3561"/>
                      </a:cubicBezTo>
                      <a:cubicBezTo>
                        <a:pt x="1838" y="4031"/>
                        <a:pt x="1838" y="4031"/>
                        <a:pt x="1838" y="4031"/>
                      </a:cubicBezTo>
                      <a:cubicBezTo>
                        <a:pt x="2193" y="4031"/>
                        <a:pt x="2193" y="4031"/>
                        <a:pt x="2193" y="4031"/>
                      </a:cubicBezTo>
                      <a:cubicBezTo>
                        <a:pt x="2193" y="3561"/>
                        <a:pt x="2193" y="3561"/>
                        <a:pt x="2193" y="3561"/>
                      </a:cubicBezTo>
                      <a:cubicBezTo>
                        <a:pt x="2489" y="3528"/>
                        <a:pt x="2760" y="3410"/>
                        <a:pt x="2982" y="3234"/>
                      </a:cubicBezTo>
                      <a:cubicBezTo>
                        <a:pt x="3315" y="3567"/>
                        <a:pt x="3315" y="3567"/>
                        <a:pt x="3315" y="3567"/>
                      </a:cubicBezTo>
                      <a:cubicBezTo>
                        <a:pt x="3566" y="3315"/>
                        <a:pt x="3566" y="3315"/>
                        <a:pt x="3566" y="3315"/>
                      </a:cubicBezTo>
                      <a:cubicBezTo>
                        <a:pt x="3234" y="2983"/>
                        <a:pt x="3234" y="2983"/>
                        <a:pt x="3234" y="2983"/>
                      </a:cubicBezTo>
                      <a:cubicBezTo>
                        <a:pt x="3410" y="2761"/>
                        <a:pt x="3527" y="2490"/>
                        <a:pt x="3561" y="2193"/>
                      </a:cubicBezTo>
                      <a:lnTo>
                        <a:pt x="4031" y="2193"/>
                      </a:lnTo>
                      <a:close/>
                      <a:moveTo>
                        <a:pt x="3216" y="2016"/>
                      </a:moveTo>
                      <a:cubicBezTo>
                        <a:pt x="3216" y="2678"/>
                        <a:pt x="2678" y="3217"/>
                        <a:pt x="2015" y="3217"/>
                      </a:cubicBezTo>
                      <a:cubicBezTo>
                        <a:pt x="1353" y="3217"/>
                        <a:pt x="815" y="2678"/>
                        <a:pt x="815" y="2016"/>
                      </a:cubicBezTo>
                      <a:cubicBezTo>
                        <a:pt x="815" y="1354"/>
                        <a:pt x="1353" y="815"/>
                        <a:pt x="2015" y="815"/>
                      </a:cubicBezTo>
                      <a:cubicBezTo>
                        <a:pt x="2678" y="815"/>
                        <a:pt x="3216" y="1354"/>
                        <a:pt x="3216" y="20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dirty="0">
                    <a:latin typeface="+mn-lt"/>
                  </a:endParaRPr>
                </a:p>
              </p:txBody>
            </p:sp>
            <p:sp>
              <p:nvSpPr>
                <p:cNvPr id="126" name="!!FUNC-TITLE">
                  <a:extLst>
                    <a:ext uri="{FF2B5EF4-FFF2-40B4-BE49-F238E27FC236}">
                      <a16:creationId xmlns:a16="http://schemas.microsoft.com/office/drawing/2014/main" id="{B186523A-F42E-4ADB-B8FE-1C5E4843BDD5}"/>
                    </a:ext>
                  </a:extLst>
                </p:cNvPr>
                <p:cNvSpPr/>
                <p:nvPr/>
              </p:nvSpPr>
              <p:spPr bwMode="gray">
                <a:xfrm>
                  <a:off x="4839631" y="5332552"/>
                  <a:ext cx="4650995" cy="510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ts val="550"/>
                    </a:spcAft>
                    <a:buSzPct val="100000"/>
                  </a:pPr>
                  <a:r>
                    <a:rPr lang="en-US" altLang="de-DE" sz="1000" b="1" dirty="0">
                      <a:solidFill>
                        <a:srgbClr val="FFFFFF"/>
                      </a:solidFill>
                    </a:rPr>
                    <a:t>Functions</a:t>
                  </a:r>
                </a:p>
              </p:txBody>
            </p:sp>
          </p:grpSp>
          <p:grpSp>
            <p:nvGrpSpPr>
              <p:cNvPr id="20513" name="Gruppieren 95">
                <a:extLst>
                  <a:ext uri="{FF2B5EF4-FFF2-40B4-BE49-F238E27FC236}">
                    <a16:creationId xmlns:a16="http://schemas.microsoft.com/office/drawing/2014/main" id="{BDAB1995-7468-455D-BC54-19E4F8F9B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660" y="4280076"/>
                <a:ext cx="3178501" cy="347869"/>
                <a:chOff x="4824657" y="4767439"/>
                <a:chExt cx="4667999" cy="510886"/>
              </a:xfrm>
            </p:grpSpPr>
            <p:sp>
              <p:nvSpPr>
                <p:cNvPr id="121" name="!!REG-BOX">
                  <a:extLst>
                    <a:ext uri="{FF2B5EF4-FFF2-40B4-BE49-F238E27FC236}">
                      <a16:creationId xmlns:a16="http://schemas.microsoft.com/office/drawing/2014/main" id="{3F1038BF-74FF-4748-8DFB-6758B3FB38A1}"/>
                    </a:ext>
                  </a:extLst>
                </p:cNvPr>
                <p:cNvSpPr/>
                <p:nvPr/>
              </p:nvSpPr>
              <p:spPr bwMode="gray">
                <a:xfrm>
                  <a:off x="4825644" y="4768071"/>
                  <a:ext cx="4667315" cy="510833"/>
                </a:xfrm>
                <a:prstGeom prst="rect">
                  <a:avLst/>
                </a:prstGeom>
                <a:solidFill>
                  <a:srgbClr val="DAD5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!!REG-ICON">
                  <a:extLst>
                    <a:ext uri="{FF2B5EF4-FFF2-40B4-BE49-F238E27FC236}">
                      <a16:creationId xmlns:a16="http://schemas.microsoft.com/office/drawing/2014/main" id="{41CF57FC-4BA9-46B5-A51B-E518D2E8B79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4925890" y="4870704"/>
                  <a:ext cx="307735" cy="305567"/>
                </a:xfrm>
                <a:custGeom>
                  <a:avLst/>
                  <a:gdLst>
                    <a:gd name="T0" fmla="*/ 2016 w 4032"/>
                    <a:gd name="T1" fmla="*/ 0 h 4032"/>
                    <a:gd name="T2" fmla="*/ 0 w 4032"/>
                    <a:gd name="T3" fmla="*/ 2016 h 4032"/>
                    <a:gd name="T4" fmla="*/ 2016 w 4032"/>
                    <a:gd name="T5" fmla="*/ 4032 h 4032"/>
                    <a:gd name="T6" fmla="*/ 4032 w 4032"/>
                    <a:gd name="T7" fmla="*/ 2016 h 4032"/>
                    <a:gd name="T8" fmla="*/ 2016 w 4032"/>
                    <a:gd name="T9" fmla="*/ 0 h 4032"/>
                    <a:gd name="T10" fmla="*/ 3667 w 4032"/>
                    <a:gd name="T11" fmla="*/ 1838 h 4032"/>
                    <a:gd name="T12" fmla="*/ 3155 w 4032"/>
                    <a:gd name="T13" fmla="*/ 1838 h 4032"/>
                    <a:gd name="T14" fmla="*/ 2814 w 4032"/>
                    <a:gd name="T15" fmla="*/ 561 h 4032"/>
                    <a:gd name="T16" fmla="*/ 3667 w 4032"/>
                    <a:gd name="T17" fmla="*/ 1838 h 4032"/>
                    <a:gd name="T18" fmla="*/ 1838 w 4032"/>
                    <a:gd name="T19" fmla="*/ 405 h 4032"/>
                    <a:gd name="T20" fmla="*/ 1838 w 4032"/>
                    <a:gd name="T21" fmla="*/ 1838 h 4032"/>
                    <a:gd name="T22" fmla="*/ 1232 w 4032"/>
                    <a:gd name="T23" fmla="*/ 1838 h 4032"/>
                    <a:gd name="T24" fmla="*/ 1838 w 4032"/>
                    <a:gd name="T25" fmla="*/ 405 h 4032"/>
                    <a:gd name="T26" fmla="*/ 1838 w 4032"/>
                    <a:gd name="T27" fmla="*/ 2194 h 4032"/>
                    <a:gd name="T28" fmla="*/ 1838 w 4032"/>
                    <a:gd name="T29" fmla="*/ 3627 h 4032"/>
                    <a:gd name="T30" fmla="*/ 1232 w 4032"/>
                    <a:gd name="T31" fmla="*/ 2194 h 4032"/>
                    <a:gd name="T32" fmla="*/ 1838 w 4032"/>
                    <a:gd name="T33" fmla="*/ 2194 h 4032"/>
                    <a:gd name="T34" fmla="*/ 2194 w 4032"/>
                    <a:gd name="T35" fmla="*/ 3627 h 4032"/>
                    <a:gd name="T36" fmla="*/ 2194 w 4032"/>
                    <a:gd name="T37" fmla="*/ 2194 h 4032"/>
                    <a:gd name="T38" fmla="*/ 2800 w 4032"/>
                    <a:gd name="T39" fmla="*/ 2194 h 4032"/>
                    <a:gd name="T40" fmla="*/ 2194 w 4032"/>
                    <a:gd name="T41" fmla="*/ 3627 h 4032"/>
                    <a:gd name="T42" fmla="*/ 2194 w 4032"/>
                    <a:gd name="T43" fmla="*/ 1838 h 4032"/>
                    <a:gd name="T44" fmla="*/ 2194 w 4032"/>
                    <a:gd name="T45" fmla="*/ 405 h 4032"/>
                    <a:gd name="T46" fmla="*/ 2800 w 4032"/>
                    <a:gd name="T47" fmla="*/ 1838 h 4032"/>
                    <a:gd name="T48" fmla="*/ 2194 w 4032"/>
                    <a:gd name="T49" fmla="*/ 1838 h 4032"/>
                    <a:gd name="T50" fmla="*/ 1217 w 4032"/>
                    <a:gd name="T51" fmla="*/ 561 h 4032"/>
                    <a:gd name="T52" fmla="*/ 876 w 4032"/>
                    <a:gd name="T53" fmla="*/ 1838 h 4032"/>
                    <a:gd name="T54" fmla="*/ 365 w 4032"/>
                    <a:gd name="T55" fmla="*/ 1838 h 4032"/>
                    <a:gd name="T56" fmla="*/ 1217 w 4032"/>
                    <a:gd name="T57" fmla="*/ 561 h 4032"/>
                    <a:gd name="T58" fmla="*/ 365 w 4032"/>
                    <a:gd name="T59" fmla="*/ 2194 h 4032"/>
                    <a:gd name="T60" fmla="*/ 876 w 4032"/>
                    <a:gd name="T61" fmla="*/ 2194 h 4032"/>
                    <a:gd name="T62" fmla="*/ 1217 w 4032"/>
                    <a:gd name="T63" fmla="*/ 3471 h 4032"/>
                    <a:gd name="T64" fmla="*/ 365 w 4032"/>
                    <a:gd name="T65" fmla="*/ 2194 h 4032"/>
                    <a:gd name="T66" fmla="*/ 2814 w 4032"/>
                    <a:gd name="T67" fmla="*/ 3471 h 4032"/>
                    <a:gd name="T68" fmla="*/ 3155 w 4032"/>
                    <a:gd name="T69" fmla="*/ 2194 h 4032"/>
                    <a:gd name="T70" fmla="*/ 3667 w 4032"/>
                    <a:gd name="T71" fmla="*/ 2194 h 4032"/>
                    <a:gd name="T72" fmla="*/ 2814 w 4032"/>
                    <a:gd name="T73" fmla="*/ 3471 h 4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032" h="4032">
                      <a:moveTo>
                        <a:pt x="2016" y="0"/>
                      </a:moveTo>
                      <a:cubicBezTo>
                        <a:pt x="904" y="0"/>
                        <a:pt x="0" y="905"/>
                        <a:pt x="0" y="2016"/>
                      </a:cubicBezTo>
                      <a:cubicBezTo>
                        <a:pt x="0" y="3127"/>
                        <a:pt x="904" y="4032"/>
                        <a:pt x="2016" y="4032"/>
                      </a:cubicBezTo>
                      <a:cubicBezTo>
                        <a:pt x="3127" y="4032"/>
                        <a:pt x="4032" y="3127"/>
                        <a:pt x="4032" y="2016"/>
                      </a:cubicBezTo>
                      <a:cubicBezTo>
                        <a:pt x="4032" y="905"/>
                        <a:pt x="3127" y="0"/>
                        <a:pt x="2016" y="0"/>
                      </a:cubicBezTo>
                      <a:close/>
                      <a:moveTo>
                        <a:pt x="3667" y="1838"/>
                      </a:moveTo>
                      <a:cubicBezTo>
                        <a:pt x="3155" y="1838"/>
                        <a:pt x="3155" y="1838"/>
                        <a:pt x="3155" y="1838"/>
                      </a:cubicBezTo>
                      <a:cubicBezTo>
                        <a:pt x="3131" y="1333"/>
                        <a:pt x="3006" y="887"/>
                        <a:pt x="2814" y="561"/>
                      </a:cubicBezTo>
                      <a:cubicBezTo>
                        <a:pt x="3278" y="816"/>
                        <a:pt x="3608" y="1287"/>
                        <a:pt x="3667" y="1838"/>
                      </a:cubicBezTo>
                      <a:close/>
                      <a:moveTo>
                        <a:pt x="1838" y="405"/>
                      </a:moveTo>
                      <a:cubicBezTo>
                        <a:pt x="1838" y="1838"/>
                        <a:pt x="1838" y="1838"/>
                        <a:pt x="1838" y="1838"/>
                      </a:cubicBezTo>
                      <a:cubicBezTo>
                        <a:pt x="1232" y="1838"/>
                        <a:pt x="1232" y="1838"/>
                        <a:pt x="1232" y="1838"/>
                      </a:cubicBezTo>
                      <a:cubicBezTo>
                        <a:pt x="1271" y="1104"/>
                        <a:pt x="1545" y="565"/>
                        <a:pt x="1838" y="405"/>
                      </a:cubicBezTo>
                      <a:close/>
                      <a:moveTo>
                        <a:pt x="1838" y="2194"/>
                      </a:moveTo>
                      <a:cubicBezTo>
                        <a:pt x="1838" y="3627"/>
                        <a:pt x="1838" y="3627"/>
                        <a:pt x="1838" y="3627"/>
                      </a:cubicBezTo>
                      <a:cubicBezTo>
                        <a:pt x="1545" y="3467"/>
                        <a:pt x="1271" y="2928"/>
                        <a:pt x="1232" y="2194"/>
                      </a:cubicBezTo>
                      <a:lnTo>
                        <a:pt x="1838" y="2194"/>
                      </a:lnTo>
                      <a:close/>
                      <a:moveTo>
                        <a:pt x="2194" y="3627"/>
                      </a:moveTo>
                      <a:cubicBezTo>
                        <a:pt x="2194" y="2194"/>
                        <a:pt x="2194" y="2194"/>
                        <a:pt x="2194" y="2194"/>
                      </a:cubicBezTo>
                      <a:cubicBezTo>
                        <a:pt x="2800" y="2194"/>
                        <a:pt x="2800" y="2194"/>
                        <a:pt x="2800" y="2194"/>
                      </a:cubicBezTo>
                      <a:cubicBezTo>
                        <a:pt x="2761" y="2928"/>
                        <a:pt x="2486" y="3467"/>
                        <a:pt x="2194" y="3627"/>
                      </a:cubicBezTo>
                      <a:close/>
                      <a:moveTo>
                        <a:pt x="2194" y="1838"/>
                      </a:moveTo>
                      <a:cubicBezTo>
                        <a:pt x="2194" y="405"/>
                        <a:pt x="2194" y="405"/>
                        <a:pt x="2194" y="405"/>
                      </a:cubicBezTo>
                      <a:cubicBezTo>
                        <a:pt x="2486" y="565"/>
                        <a:pt x="2761" y="1104"/>
                        <a:pt x="2800" y="1838"/>
                      </a:cubicBezTo>
                      <a:lnTo>
                        <a:pt x="2194" y="1838"/>
                      </a:lnTo>
                      <a:close/>
                      <a:moveTo>
                        <a:pt x="1217" y="561"/>
                      </a:moveTo>
                      <a:cubicBezTo>
                        <a:pt x="1026" y="887"/>
                        <a:pt x="900" y="1333"/>
                        <a:pt x="876" y="1838"/>
                      </a:cubicBezTo>
                      <a:cubicBezTo>
                        <a:pt x="365" y="1838"/>
                        <a:pt x="365" y="1838"/>
                        <a:pt x="365" y="1838"/>
                      </a:cubicBezTo>
                      <a:cubicBezTo>
                        <a:pt x="424" y="1287"/>
                        <a:pt x="753" y="816"/>
                        <a:pt x="1217" y="561"/>
                      </a:cubicBezTo>
                      <a:close/>
                      <a:moveTo>
                        <a:pt x="365" y="2194"/>
                      </a:moveTo>
                      <a:cubicBezTo>
                        <a:pt x="876" y="2194"/>
                        <a:pt x="876" y="2194"/>
                        <a:pt x="876" y="2194"/>
                      </a:cubicBezTo>
                      <a:cubicBezTo>
                        <a:pt x="900" y="2699"/>
                        <a:pt x="1026" y="3145"/>
                        <a:pt x="1217" y="3471"/>
                      </a:cubicBezTo>
                      <a:cubicBezTo>
                        <a:pt x="753" y="3215"/>
                        <a:pt x="424" y="2744"/>
                        <a:pt x="365" y="2194"/>
                      </a:cubicBezTo>
                      <a:close/>
                      <a:moveTo>
                        <a:pt x="2814" y="3471"/>
                      </a:moveTo>
                      <a:cubicBezTo>
                        <a:pt x="3006" y="3145"/>
                        <a:pt x="3131" y="2699"/>
                        <a:pt x="3155" y="2194"/>
                      </a:cubicBezTo>
                      <a:cubicBezTo>
                        <a:pt x="3667" y="2194"/>
                        <a:pt x="3667" y="2194"/>
                        <a:pt x="3667" y="2194"/>
                      </a:cubicBezTo>
                      <a:cubicBezTo>
                        <a:pt x="3608" y="2744"/>
                        <a:pt x="3278" y="3215"/>
                        <a:pt x="2814" y="34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dirty="0">
                    <a:latin typeface="+mn-lt"/>
                  </a:endParaRPr>
                </a:p>
              </p:txBody>
            </p:sp>
            <p:sp>
              <p:nvSpPr>
                <p:cNvPr id="123" name="!!REG-TITLE">
                  <a:extLst>
                    <a:ext uri="{FF2B5EF4-FFF2-40B4-BE49-F238E27FC236}">
                      <a16:creationId xmlns:a16="http://schemas.microsoft.com/office/drawing/2014/main" id="{9EFD778B-5DB0-4A33-84D8-A738A2A30094}"/>
                    </a:ext>
                  </a:extLst>
                </p:cNvPr>
                <p:cNvSpPr/>
                <p:nvPr/>
              </p:nvSpPr>
              <p:spPr bwMode="gray">
                <a:xfrm>
                  <a:off x="4839632" y="4768071"/>
                  <a:ext cx="4650995" cy="510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ts val="550"/>
                    </a:spcAft>
                    <a:buSzPct val="100000"/>
                  </a:pPr>
                  <a:r>
                    <a:rPr lang="en-US" altLang="de-DE" sz="1000" b="1" dirty="0">
                      <a:solidFill>
                        <a:srgbClr val="796E65"/>
                      </a:solidFill>
                    </a:rPr>
                    <a:t>Regions</a:t>
                  </a:r>
                </a:p>
              </p:txBody>
            </p:sp>
          </p:grpSp>
          <p:grpSp>
            <p:nvGrpSpPr>
              <p:cNvPr id="20514" name="Gruppieren 96">
                <a:extLst>
                  <a:ext uri="{FF2B5EF4-FFF2-40B4-BE49-F238E27FC236}">
                    <a16:creationId xmlns:a16="http://schemas.microsoft.com/office/drawing/2014/main" id="{73B11BCB-59D7-410C-933D-C6B096C69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4747" y="2731941"/>
                <a:ext cx="3179415" cy="572120"/>
                <a:chOff x="4823315" y="2493822"/>
                <a:chExt cx="4669342" cy="840225"/>
              </a:xfrm>
            </p:grpSpPr>
            <p:sp>
              <p:nvSpPr>
                <p:cNvPr id="118" name="Freihandform: Form 117">
                  <a:extLst>
                    <a:ext uri="{FF2B5EF4-FFF2-40B4-BE49-F238E27FC236}">
                      <a16:creationId xmlns:a16="http://schemas.microsoft.com/office/drawing/2014/main" id="{6AD81356-4618-4C76-BB6E-839E9A1FE9EB}"/>
                    </a:ext>
                  </a:extLst>
                </p:cNvPr>
                <p:cNvSpPr/>
                <p:nvPr/>
              </p:nvSpPr>
              <p:spPr bwMode="gray">
                <a:xfrm>
                  <a:off x="4825643" y="2493819"/>
                  <a:ext cx="4667315" cy="839724"/>
                </a:xfrm>
                <a:custGeom>
                  <a:avLst/>
                  <a:gdLst>
                    <a:gd name="connsiteX0" fmla="*/ 2334000 w 4668000"/>
                    <a:gd name="connsiteY0" fmla="*/ 0 h 840225"/>
                    <a:gd name="connsiteX1" fmla="*/ 4668000 w 4668000"/>
                    <a:gd name="connsiteY1" fmla="*/ 307907 h 840225"/>
                    <a:gd name="connsiteX2" fmla="*/ 4668000 w 4668000"/>
                    <a:gd name="connsiteY2" fmla="*/ 329339 h 840225"/>
                    <a:gd name="connsiteX3" fmla="*/ 4668000 w 4668000"/>
                    <a:gd name="connsiteY3" fmla="*/ 345978 h 840225"/>
                    <a:gd name="connsiteX4" fmla="*/ 4668000 w 4668000"/>
                    <a:gd name="connsiteY4" fmla="*/ 840225 h 840225"/>
                    <a:gd name="connsiteX5" fmla="*/ 2596045 w 4668000"/>
                    <a:gd name="connsiteY5" fmla="*/ 840225 h 840225"/>
                    <a:gd name="connsiteX6" fmla="*/ 2314743 w 4668000"/>
                    <a:gd name="connsiteY6" fmla="*/ 840225 h 840225"/>
                    <a:gd name="connsiteX7" fmla="*/ 2136319 w 4668000"/>
                    <a:gd name="connsiteY7" fmla="*/ 840225 h 840225"/>
                    <a:gd name="connsiteX8" fmla="*/ 1855017 w 4668000"/>
                    <a:gd name="connsiteY8" fmla="*/ 840225 h 840225"/>
                    <a:gd name="connsiteX9" fmla="*/ 0 w 4668000"/>
                    <a:gd name="connsiteY9" fmla="*/ 840225 h 840225"/>
                    <a:gd name="connsiteX10" fmla="*/ 0 w 4668000"/>
                    <a:gd name="connsiteY10" fmla="*/ 345978 h 840225"/>
                    <a:gd name="connsiteX11" fmla="*/ 0 w 4668000"/>
                    <a:gd name="connsiteY11" fmla="*/ 329339 h 840225"/>
                    <a:gd name="connsiteX12" fmla="*/ 0 w 4668000"/>
                    <a:gd name="connsiteY12" fmla="*/ 307908 h 84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68000" h="840225">
                      <a:moveTo>
                        <a:pt x="2334000" y="0"/>
                      </a:moveTo>
                      <a:lnTo>
                        <a:pt x="4668000" y="307907"/>
                      </a:lnTo>
                      <a:lnTo>
                        <a:pt x="4668000" y="329339"/>
                      </a:lnTo>
                      <a:lnTo>
                        <a:pt x="4668000" y="345978"/>
                      </a:lnTo>
                      <a:lnTo>
                        <a:pt x="4668000" y="840225"/>
                      </a:lnTo>
                      <a:lnTo>
                        <a:pt x="2596045" y="840225"/>
                      </a:lnTo>
                      <a:lnTo>
                        <a:pt x="2314743" y="840225"/>
                      </a:lnTo>
                      <a:lnTo>
                        <a:pt x="2136319" y="840225"/>
                      </a:lnTo>
                      <a:lnTo>
                        <a:pt x="1855017" y="840225"/>
                      </a:lnTo>
                      <a:lnTo>
                        <a:pt x="0" y="840225"/>
                      </a:lnTo>
                      <a:lnTo>
                        <a:pt x="0" y="345978"/>
                      </a:lnTo>
                      <a:lnTo>
                        <a:pt x="0" y="329339"/>
                      </a:lnTo>
                      <a:lnTo>
                        <a:pt x="0" y="307908"/>
                      </a:lnTo>
                      <a:close/>
                    </a:path>
                  </a:pathLst>
                </a:custGeom>
                <a:solidFill>
                  <a:srgbClr val="991D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endParaRPr lang="en-US" sz="105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!!EXEC-ICON">
                  <a:extLst>
                    <a:ext uri="{FF2B5EF4-FFF2-40B4-BE49-F238E27FC236}">
                      <a16:creationId xmlns:a16="http://schemas.microsoft.com/office/drawing/2014/main" id="{532BAF4F-FC20-48B9-ACA1-3F78CB4A827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4925889" y="2925343"/>
                  <a:ext cx="307735" cy="305567"/>
                </a:xfrm>
                <a:custGeom>
                  <a:avLst/>
                  <a:gdLst>
                    <a:gd name="T0" fmla="*/ 2194 w 4032"/>
                    <a:gd name="T1" fmla="*/ 356 h 4023"/>
                    <a:gd name="T2" fmla="*/ 2194 w 4032"/>
                    <a:gd name="T3" fmla="*/ 0 h 4023"/>
                    <a:gd name="T4" fmla="*/ 3870 w 4032"/>
                    <a:gd name="T5" fmla="*/ 1218 h 4023"/>
                    <a:gd name="T6" fmla="*/ 3531 w 4032"/>
                    <a:gd name="T7" fmla="*/ 1328 h 4023"/>
                    <a:gd name="T8" fmla="*/ 2194 w 4032"/>
                    <a:gd name="T9" fmla="*/ 356 h 4023"/>
                    <a:gd name="T10" fmla="*/ 3980 w 4032"/>
                    <a:gd name="T11" fmla="*/ 1556 h 4023"/>
                    <a:gd name="T12" fmla="*/ 3641 w 4032"/>
                    <a:gd name="T13" fmla="*/ 1666 h 4023"/>
                    <a:gd name="T14" fmla="*/ 3676 w 4032"/>
                    <a:gd name="T15" fmla="*/ 2007 h 4023"/>
                    <a:gd name="T16" fmla="*/ 3129 w 4032"/>
                    <a:gd name="T17" fmla="*/ 3237 h 4023"/>
                    <a:gd name="T18" fmla="*/ 3339 w 4032"/>
                    <a:gd name="T19" fmla="*/ 3526 h 4023"/>
                    <a:gd name="T20" fmla="*/ 4032 w 4032"/>
                    <a:gd name="T21" fmla="*/ 2007 h 4023"/>
                    <a:gd name="T22" fmla="*/ 3980 w 4032"/>
                    <a:gd name="T23" fmla="*/ 1556 h 4023"/>
                    <a:gd name="T24" fmla="*/ 1838 w 4032"/>
                    <a:gd name="T25" fmla="*/ 356 h 4023"/>
                    <a:gd name="T26" fmla="*/ 1838 w 4032"/>
                    <a:gd name="T27" fmla="*/ 0 h 4023"/>
                    <a:gd name="T28" fmla="*/ 161 w 4032"/>
                    <a:gd name="T29" fmla="*/ 1218 h 4023"/>
                    <a:gd name="T30" fmla="*/ 501 w 4032"/>
                    <a:gd name="T31" fmla="*/ 1328 h 4023"/>
                    <a:gd name="T32" fmla="*/ 1838 w 4032"/>
                    <a:gd name="T33" fmla="*/ 356 h 4023"/>
                    <a:gd name="T34" fmla="*/ 2016 w 4032"/>
                    <a:gd name="T35" fmla="*/ 3667 h 4023"/>
                    <a:gd name="T36" fmla="*/ 1190 w 4032"/>
                    <a:gd name="T37" fmla="*/ 3446 h 4023"/>
                    <a:gd name="T38" fmla="*/ 980 w 4032"/>
                    <a:gd name="T39" fmla="*/ 3735 h 4023"/>
                    <a:gd name="T40" fmla="*/ 2016 w 4032"/>
                    <a:gd name="T41" fmla="*/ 4023 h 4023"/>
                    <a:gd name="T42" fmla="*/ 3052 w 4032"/>
                    <a:gd name="T43" fmla="*/ 3735 h 4023"/>
                    <a:gd name="T44" fmla="*/ 2842 w 4032"/>
                    <a:gd name="T45" fmla="*/ 3446 h 4023"/>
                    <a:gd name="T46" fmla="*/ 2016 w 4032"/>
                    <a:gd name="T47" fmla="*/ 3667 h 4023"/>
                    <a:gd name="T48" fmla="*/ 356 w 4032"/>
                    <a:gd name="T49" fmla="*/ 2007 h 4023"/>
                    <a:gd name="T50" fmla="*/ 391 w 4032"/>
                    <a:gd name="T51" fmla="*/ 1666 h 4023"/>
                    <a:gd name="T52" fmla="*/ 52 w 4032"/>
                    <a:gd name="T53" fmla="*/ 1556 h 4023"/>
                    <a:gd name="T54" fmla="*/ 0 w 4032"/>
                    <a:gd name="T55" fmla="*/ 2007 h 4023"/>
                    <a:gd name="T56" fmla="*/ 693 w 4032"/>
                    <a:gd name="T57" fmla="*/ 3526 h 4023"/>
                    <a:gd name="T58" fmla="*/ 902 w 4032"/>
                    <a:gd name="T59" fmla="*/ 3237 h 4023"/>
                    <a:gd name="T60" fmla="*/ 356 w 4032"/>
                    <a:gd name="T61" fmla="*/ 2007 h 4023"/>
                    <a:gd name="T62" fmla="*/ 2016 w 4032"/>
                    <a:gd name="T63" fmla="*/ 635 h 4023"/>
                    <a:gd name="T64" fmla="*/ 3321 w 4032"/>
                    <a:gd name="T65" fmla="*/ 1583 h 4023"/>
                    <a:gd name="T66" fmla="*/ 3388 w 4032"/>
                    <a:gd name="T67" fmla="*/ 2007 h 4023"/>
                    <a:gd name="T68" fmla="*/ 2823 w 4032"/>
                    <a:gd name="T69" fmla="*/ 3117 h 4023"/>
                    <a:gd name="T70" fmla="*/ 2016 w 4032"/>
                    <a:gd name="T71" fmla="*/ 3379 h 4023"/>
                    <a:gd name="T72" fmla="*/ 1209 w 4032"/>
                    <a:gd name="T73" fmla="*/ 3117 h 4023"/>
                    <a:gd name="T74" fmla="*/ 644 w 4032"/>
                    <a:gd name="T75" fmla="*/ 2007 h 4023"/>
                    <a:gd name="T76" fmla="*/ 711 w 4032"/>
                    <a:gd name="T77" fmla="*/ 1583 h 4023"/>
                    <a:gd name="T78" fmla="*/ 2016 w 4032"/>
                    <a:gd name="T79" fmla="*/ 635 h 4023"/>
                    <a:gd name="T80" fmla="*/ 1049 w 4032"/>
                    <a:gd name="T81" fmla="*/ 1693 h 4023"/>
                    <a:gd name="T82" fmla="*/ 999 w 4032"/>
                    <a:gd name="T83" fmla="*/ 2007 h 4023"/>
                    <a:gd name="T84" fmla="*/ 1418 w 4032"/>
                    <a:gd name="T85" fmla="*/ 2830 h 4023"/>
                    <a:gd name="T86" fmla="*/ 2016 w 4032"/>
                    <a:gd name="T87" fmla="*/ 3024 h 4023"/>
                    <a:gd name="T88" fmla="*/ 2614 w 4032"/>
                    <a:gd name="T89" fmla="*/ 2830 h 4023"/>
                    <a:gd name="T90" fmla="*/ 3033 w 4032"/>
                    <a:gd name="T91" fmla="*/ 2007 h 4023"/>
                    <a:gd name="T92" fmla="*/ 2983 w 4032"/>
                    <a:gd name="T93" fmla="*/ 1693 h 4023"/>
                    <a:gd name="T94" fmla="*/ 2016 w 4032"/>
                    <a:gd name="T95" fmla="*/ 990 h 4023"/>
                    <a:gd name="T96" fmla="*/ 1049 w 4032"/>
                    <a:gd name="T97" fmla="*/ 1693 h 4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032" h="4023">
                      <a:moveTo>
                        <a:pt x="2194" y="356"/>
                      </a:moveTo>
                      <a:cubicBezTo>
                        <a:pt x="2194" y="0"/>
                        <a:pt x="2194" y="0"/>
                        <a:pt x="2194" y="0"/>
                      </a:cubicBezTo>
                      <a:cubicBezTo>
                        <a:pt x="2948" y="66"/>
                        <a:pt x="3585" y="549"/>
                        <a:pt x="3870" y="1218"/>
                      </a:cubicBezTo>
                      <a:cubicBezTo>
                        <a:pt x="3531" y="1328"/>
                        <a:pt x="3531" y="1328"/>
                        <a:pt x="3531" y="1328"/>
                      </a:cubicBezTo>
                      <a:cubicBezTo>
                        <a:pt x="3294" y="802"/>
                        <a:pt x="2791" y="420"/>
                        <a:pt x="2194" y="356"/>
                      </a:cubicBezTo>
                      <a:close/>
                      <a:moveTo>
                        <a:pt x="3980" y="1556"/>
                      </a:moveTo>
                      <a:cubicBezTo>
                        <a:pt x="3641" y="1666"/>
                        <a:pt x="3641" y="1666"/>
                        <a:pt x="3641" y="1666"/>
                      </a:cubicBezTo>
                      <a:cubicBezTo>
                        <a:pt x="3664" y="1776"/>
                        <a:pt x="3676" y="1890"/>
                        <a:pt x="3676" y="2007"/>
                      </a:cubicBezTo>
                      <a:cubicBezTo>
                        <a:pt x="3676" y="2494"/>
                        <a:pt x="3465" y="2933"/>
                        <a:pt x="3129" y="3237"/>
                      </a:cubicBezTo>
                      <a:cubicBezTo>
                        <a:pt x="3339" y="3526"/>
                        <a:pt x="3339" y="3526"/>
                        <a:pt x="3339" y="3526"/>
                      </a:cubicBezTo>
                      <a:cubicBezTo>
                        <a:pt x="3763" y="3156"/>
                        <a:pt x="4032" y="2612"/>
                        <a:pt x="4032" y="2007"/>
                      </a:cubicBezTo>
                      <a:cubicBezTo>
                        <a:pt x="4032" y="1852"/>
                        <a:pt x="4013" y="1701"/>
                        <a:pt x="3980" y="1556"/>
                      </a:cubicBezTo>
                      <a:close/>
                      <a:moveTo>
                        <a:pt x="1838" y="356"/>
                      </a:moveTo>
                      <a:cubicBezTo>
                        <a:pt x="1838" y="0"/>
                        <a:pt x="1838" y="0"/>
                        <a:pt x="1838" y="0"/>
                      </a:cubicBezTo>
                      <a:cubicBezTo>
                        <a:pt x="1084" y="66"/>
                        <a:pt x="447" y="549"/>
                        <a:pt x="161" y="1218"/>
                      </a:cubicBezTo>
                      <a:cubicBezTo>
                        <a:pt x="501" y="1328"/>
                        <a:pt x="501" y="1328"/>
                        <a:pt x="501" y="1328"/>
                      </a:cubicBezTo>
                      <a:cubicBezTo>
                        <a:pt x="738" y="802"/>
                        <a:pt x="1241" y="420"/>
                        <a:pt x="1838" y="356"/>
                      </a:cubicBezTo>
                      <a:close/>
                      <a:moveTo>
                        <a:pt x="2016" y="3667"/>
                      </a:moveTo>
                      <a:cubicBezTo>
                        <a:pt x="1715" y="3667"/>
                        <a:pt x="1433" y="3587"/>
                        <a:pt x="1190" y="3446"/>
                      </a:cubicBezTo>
                      <a:cubicBezTo>
                        <a:pt x="980" y="3735"/>
                        <a:pt x="980" y="3735"/>
                        <a:pt x="980" y="3735"/>
                      </a:cubicBezTo>
                      <a:cubicBezTo>
                        <a:pt x="1283" y="3917"/>
                        <a:pt x="1637" y="4023"/>
                        <a:pt x="2016" y="4023"/>
                      </a:cubicBezTo>
                      <a:cubicBezTo>
                        <a:pt x="2395" y="4023"/>
                        <a:pt x="2749" y="3917"/>
                        <a:pt x="3052" y="3735"/>
                      </a:cubicBezTo>
                      <a:cubicBezTo>
                        <a:pt x="2842" y="3446"/>
                        <a:pt x="2842" y="3446"/>
                        <a:pt x="2842" y="3446"/>
                      </a:cubicBezTo>
                      <a:cubicBezTo>
                        <a:pt x="2599" y="3587"/>
                        <a:pt x="2317" y="3667"/>
                        <a:pt x="2016" y="3667"/>
                      </a:cubicBezTo>
                      <a:close/>
                      <a:moveTo>
                        <a:pt x="356" y="2007"/>
                      </a:moveTo>
                      <a:cubicBezTo>
                        <a:pt x="356" y="1890"/>
                        <a:pt x="368" y="1776"/>
                        <a:pt x="391" y="1666"/>
                      </a:cubicBezTo>
                      <a:cubicBezTo>
                        <a:pt x="52" y="1556"/>
                        <a:pt x="52" y="1556"/>
                        <a:pt x="52" y="1556"/>
                      </a:cubicBezTo>
                      <a:cubicBezTo>
                        <a:pt x="18" y="1701"/>
                        <a:pt x="0" y="1852"/>
                        <a:pt x="0" y="2007"/>
                      </a:cubicBezTo>
                      <a:cubicBezTo>
                        <a:pt x="0" y="2612"/>
                        <a:pt x="269" y="3156"/>
                        <a:pt x="693" y="3526"/>
                      </a:cubicBezTo>
                      <a:cubicBezTo>
                        <a:pt x="902" y="3237"/>
                        <a:pt x="902" y="3237"/>
                        <a:pt x="902" y="3237"/>
                      </a:cubicBezTo>
                      <a:cubicBezTo>
                        <a:pt x="567" y="2933"/>
                        <a:pt x="356" y="2494"/>
                        <a:pt x="356" y="2007"/>
                      </a:cubicBezTo>
                      <a:close/>
                      <a:moveTo>
                        <a:pt x="2016" y="635"/>
                      </a:moveTo>
                      <a:cubicBezTo>
                        <a:pt x="2612" y="635"/>
                        <a:pt x="3137" y="1016"/>
                        <a:pt x="3321" y="1583"/>
                      </a:cubicBezTo>
                      <a:cubicBezTo>
                        <a:pt x="3366" y="1720"/>
                        <a:pt x="3388" y="1863"/>
                        <a:pt x="3388" y="2007"/>
                      </a:cubicBezTo>
                      <a:cubicBezTo>
                        <a:pt x="3388" y="2444"/>
                        <a:pt x="3177" y="2859"/>
                        <a:pt x="2823" y="3117"/>
                      </a:cubicBezTo>
                      <a:cubicBezTo>
                        <a:pt x="2587" y="3289"/>
                        <a:pt x="2308" y="3379"/>
                        <a:pt x="2016" y="3379"/>
                      </a:cubicBezTo>
                      <a:cubicBezTo>
                        <a:pt x="1724" y="3379"/>
                        <a:pt x="1445" y="3289"/>
                        <a:pt x="1209" y="3117"/>
                      </a:cubicBezTo>
                      <a:cubicBezTo>
                        <a:pt x="855" y="2859"/>
                        <a:pt x="644" y="2444"/>
                        <a:pt x="644" y="2007"/>
                      </a:cubicBezTo>
                      <a:cubicBezTo>
                        <a:pt x="644" y="1863"/>
                        <a:pt x="666" y="1720"/>
                        <a:pt x="711" y="1583"/>
                      </a:cubicBezTo>
                      <a:cubicBezTo>
                        <a:pt x="895" y="1016"/>
                        <a:pt x="1419" y="635"/>
                        <a:pt x="2016" y="635"/>
                      </a:cubicBezTo>
                      <a:close/>
                      <a:moveTo>
                        <a:pt x="1049" y="1693"/>
                      </a:moveTo>
                      <a:cubicBezTo>
                        <a:pt x="1016" y="1794"/>
                        <a:pt x="999" y="1900"/>
                        <a:pt x="999" y="2007"/>
                      </a:cubicBezTo>
                      <a:cubicBezTo>
                        <a:pt x="999" y="2331"/>
                        <a:pt x="1156" y="2638"/>
                        <a:pt x="1418" y="2830"/>
                      </a:cubicBezTo>
                      <a:cubicBezTo>
                        <a:pt x="1593" y="2957"/>
                        <a:pt x="1800" y="3024"/>
                        <a:pt x="2016" y="3024"/>
                      </a:cubicBezTo>
                      <a:cubicBezTo>
                        <a:pt x="2232" y="3024"/>
                        <a:pt x="2439" y="2957"/>
                        <a:pt x="2614" y="2830"/>
                      </a:cubicBezTo>
                      <a:cubicBezTo>
                        <a:pt x="2876" y="2638"/>
                        <a:pt x="3033" y="2331"/>
                        <a:pt x="3033" y="2007"/>
                      </a:cubicBezTo>
                      <a:cubicBezTo>
                        <a:pt x="3033" y="1900"/>
                        <a:pt x="3016" y="1794"/>
                        <a:pt x="2983" y="1693"/>
                      </a:cubicBezTo>
                      <a:cubicBezTo>
                        <a:pt x="2847" y="1272"/>
                        <a:pt x="2458" y="990"/>
                        <a:pt x="2016" y="990"/>
                      </a:cubicBezTo>
                      <a:cubicBezTo>
                        <a:pt x="1574" y="990"/>
                        <a:pt x="1185" y="1272"/>
                        <a:pt x="1049" y="16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dirty="0">
                    <a:latin typeface="+mn-lt"/>
                  </a:endParaRPr>
                </a:p>
              </p:txBody>
            </p:sp>
            <p:sp>
              <p:nvSpPr>
                <p:cNvPr id="120" name="!!EXEC-TITLE">
                  <a:extLst>
                    <a:ext uri="{FF2B5EF4-FFF2-40B4-BE49-F238E27FC236}">
                      <a16:creationId xmlns:a16="http://schemas.microsoft.com/office/drawing/2014/main" id="{972EF413-8F6E-45AC-9B1F-087E72D9767D}"/>
                    </a:ext>
                  </a:extLst>
                </p:cNvPr>
                <p:cNvSpPr/>
                <p:nvPr/>
              </p:nvSpPr>
              <p:spPr bwMode="gray">
                <a:xfrm>
                  <a:off x="4823311" y="2822710"/>
                  <a:ext cx="4667315" cy="510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ts val="550"/>
                    </a:spcAft>
                    <a:buSzPct val="100000"/>
                  </a:pPr>
                  <a:r>
                    <a:rPr lang="en-US" altLang="de-DE" sz="1000" b="1" dirty="0">
                      <a:solidFill>
                        <a:srgbClr val="FFFFFF"/>
                      </a:solidFill>
                    </a:rPr>
                    <a:t>Executive Board</a:t>
                  </a:r>
                </a:p>
              </p:txBody>
            </p:sp>
          </p:grpSp>
          <p:grpSp>
            <p:nvGrpSpPr>
              <p:cNvPr id="20515" name="Gruppieren 97">
                <a:extLst>
                  <a:ext uri="{FF2B5EF4-FFF2-40B4-BE49-F238E27FC236}">
                    <a16:creationId xmlns:a16="http://schemas.microsoft.com/office/drawing/2014/main" id="{80F60E9F-42AC-42DF-98DC-78E5D55E4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4746" y="3340950"/>
                <a:ext cx="3178504" cy="902239"/>
                <a:chOff x="4823314" y="3388222"/>
                <a:chExt cx="4668003" cy="1325043"/>
              </a:xfrm>
            </p:grpSpPr>
            <p:sp>
              <p:nvSpPr>
                <p:cNvPr id="115" name="!!DIV-BOX-left">
                  <a:extLst>
                    <a:ext uri="{FF2B5EF4-FFF2-40B4-BE49-F238E27FC236}">
                      <a16:creationId xmlns:a16="http://schemas.microsoft.com/office/drawing/2014/main" id="{46B5A6D6-1ECC-4A33-B6DD-AC6F86824B6B}"/>
                    </a:ext>
                  </a:extLst>
                </p:cNvPr>
                <p:cNvSpPr/>
                <p:nvPr/>
              </p:nvSpPr>
              <p:spPr bwMode="gray">
                <a:xfrm>
                  <a:off x="4825643" y="3387191"/>
                  <a:ext cx="4664982" cy="132723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!!DIV-TITLE">
                  <a:extLst>
                    <a:ext uri="{FF2B5EF4-FFF2-40B4-BE49-F238E27FC236}">
                      <a16:creationId xmlns:a16="http://schemas.microsoft.com/office/drawing/2014/main" id="{6AC02428-3339-436E-974B-C2F70E58D971}"/>
                    </a:ext>
                  </a:extLst>
                </p:cNvPr>
                <p:cNvSpPr/>
                <p:nvPr/>
              </p:nvSpPr>
              <p:spPr bwMode="gray">
                <a:xfrm>
                  <a:off x="4823311" y="3387191"/>
                  <a:ext cx="4667314" cy="510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Aft>
                      <a:spcPts val="550"/>
                    </a:spcAft>
                    <a:buSzPct val="100000"/>
                  </a:pPr>
                  <a:r>
                    <a:rPr lang="en-US" altLang="de-DE" sz="1000" b="1" dirty="0">
                      <a:solidFill>
                        <a:srgbClr val="FFFFFF"/>
                      </a:solidFill>
                    </a:rPr>
                    <a:t>Divisions</a:t>
                  </a:r>
                </a:p>
              </p:txBody>
            </p:sp>
            <p:sp>
              <p:nvSpPr>
                <p:cNvPr id="117" name="!!DIV-ICON">
                  <a:extLst>
                    <a:ext uri="{FF2B5EF4-FFF2-40B4-BE49-F238E27FC236}">
                      <a16:creationId xmlns:a16="http://schemas.microsoft.com/office/drawing/2014/main" id="{41178713-3E07-44CD-9B17-377EE44EEED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4925889" y="3489823"/>
                  <a:ext cx="305404" cy="307899"/>
                </a:xfrm>
                <a:custGeom>
                  <a:avLst/>
                  <a:gdLst>
                    <a:gd name="T0" fmla="*/ 3933 w 4031"/>
                    <a:gd name="T1" fmla="*/ 1393 h 4031"/>
                    <a:gd name="T2" fmla="*/ 2015 w 4031"/>
                    <a:gd name="T3" fmla="*/ 0 h 4031"/>
                    <a:gd name="T4" fmla="*/ 98 w 4031"/>
                    <a:gd name="T5" fmla="*/ 1393 h 4031"/>
                    <a:gd name="T6" fmla="*/ 0 w 4031"/>
                    <a:gd name="T7" fmla="*/ 2016 h 4031"/>
                    <a:gd name="T8" fmla="*/ 831 w 4031"/>
                    <a:gd name="T9" fmla="*/ 3646 h 4031"/>
                    <a:gd name="T10" fmla="*/ 2015 w 4031"/>
                    <a:gd name="T11" fmla="*/ 4031 h 4031"/>
                    <a:gd name="T12" fmla="*/ 3200 w 4031"/>
                    <a:gd name="T13" fmla="*/ 3646 h 4031"/>
                    <a:gd name="T14" fmla="*/ 4031 w 4031"/>
                    <a:gd name="T15" fmla="*/ 2016 h 4031"/>
                    <a:gd name="T16" fmla="*/ 3933 w 4031"/>
                    <a:gd name="T17" fmla="*/ 1393 h 4031"/>
                    <a:gd name="T18" fmla="*/ 3531 w 4031"/>
                    <a:gd name="T19" fmla="*/ 1336 h 4031"/>
                    <a:gd name="T20" fmla="*/ 2968 w 4031"/>
                    <a:gd name="T21" fmla="*/ 1519 h 4031"/>
                    <a:gd name="T22" fmla="*/ 2193 w 4031"/>
                    <a:gd name="T23" fmla="*/ 957 h 4031"/>
                    <a:gd name="T24" fmla="*/ 2193 w 4031"/>
                    <a:gd name="T25" fmla="*/ 365 h 4031"/>
                    <a:gd name="T26" fmla="*/ 3531 w 4031"/>
                    <a:gd name="T27" fmla="*/ 1336 h 4031"/>
                    <a:gd name="T28" fmla="*/ 1593 w 4031"/>
                    <a:gd name="T29" fmla="*/ 2597 h 4031"/>
                    <a:gd name="T30" fmla="*/ 1297 w 4031"/>
                    <a:gd name="T31" fmla="*/ 2016 h 4031"/>
                    <a:gd name="T32" fmla="*/ 1332 w 4031"/>
                    <a:gd name="T33" fmla="*/ 1794 h 4031"/>
                    <a:gd name="T34" fmla="*/ 2015 w 4031"/>
                    <a:gd name="T35" fmla="*/ 1297 h 4031"/>
                    <a:gd name="T36" fmla="*/ 2699 w 4031"/>
                    <a:gd name="T37" fmla="*/ 1794 h 4031"/>
                    <a:gd name="T38" fmla="*/ 2734 w 4031"/>
                    <a:gd name="T39" fmla="*/ 2016 h 4031"/>
                    <a:gd name="T40" fmla="*/ 2438 w 4031"/>
                    <a:gd name="T41" fmla="*/ 2597 h 4031"/>
                    <a:gd name="T42" fmla="*/ 2015 w 4031"/>
                    <a:gd name="T43" fmla="*/ 2734 h 4031"/>
                    <a:gd name="T44" fmla="*/ 1593 w 4031"/>
                    <a:gd name="T45" fmla="*/ 2597 h 4031"/>
                    <a:gd name="T46" fmla="*/ 1838 w 4031"/>
                    <a:gd name="T47" fmla="*/ 365 h 4031"/>
                    <a:gd name="T48" fmla="*/ 1838 w 4031"/>
                    <a:gd name="T49" fmla="*/ 957 h 4031"/>
                    <a:gd name="T50" fmla="*/ 1063 w 4031"/>
                    <a:gd name="T51" fmla="*/ 1519 h 4031"/>
                    <a:gd name="T52" fmla="*/ 500 w 4031"/>
                    <a:gd name="T53" fmla="*/ 1336 h 4031"/>
                    <a:gd name="T54" fmla="*/ 1838 w 4031"/>
                    <a:gd name="T55" fmla="*/ 365 h 4031"/>
                    <a:gd name="T56" fmla="*/ 355 w 4031"/>
                    <a:gd name="T57" fmla="*/ 2016 h 4031"/>
                    <a:gd name="T58" fmla="*/ 391 w 4031"/>
                    <a:gd name="T59" fmla="*/ 1674 h 4031"/>
                    <a:gd name="T60" fmla="*/ 954 w 4031"/>
                    <a:gd name="T61" fmla="*/ 1857 h 4031"/>
                    <a:gd name="T62" fmla="*/ 942 w 4031"/>
                    <a:gd name="T63" fmla="*/ 2016 h 4031"/>
                    <a:gd name="T64" fmla="*/ 1250 w 4031"/>
                    <a:gd name="T65" fmla="*/ 2767 h 4031"/>
                    <a:gd name="T66" fmla="*/ 902 w 4031"/>
                    <a:gd name="T67" fmla="*/ 3246 h 4031"/>
                    <a:gd name="T68" fmla="*/ 355 w 4031"/>
                    <a:gd name="T69" fmla="*/ 2016 h 4031"/>
                    <a:gd name="T70" fmla="*/ 1189 w 4031"/>
                    <a:gd name="T71" fmla="*/ 3455 h 4031"/>
                    <a:gd name="T72" fmla="*/ 1537 w 4031"/>
                    <a:gd name="T73" fmla="*/ 2977 h 4031"/>
                    <a:gd name="T74" fmla="*/ 2015 w 4031"/>
                    <a:gd name="T75" fmla="*/ 3089 h 4031"/>
                    <a:gd name="T76" fmla="*/ 2494 w 4031"/>
                    <a:gd name="T77" fmla="*/ 2977 h 4031"/>
                    <a:gd name="T78" fmla="*/ 2842 w 4031"/>
                    <a:gd name="T79" fmla="*/ 3455 h 4031"/>
                    <a:gd name="T80" fmla="*/ 2015 w 4031"/>
                    <a:gd name="T81" fmla="*/ 3676 h 4031"/>
                    <a:gd name="T82" fmla="*/ 1189 w 4031"/>
                    <a:gd name="T83" fmla="*/ 3455 h 4031"/>
                    <a:gd name="T84" fmla="*/ 3129 w 4031"/>
                    <a:gd name="T85" fmla="*/ 3246 h 4031"/>
                    <a:gd name="T86" fmla="*/ 2781 w 4031"/>
                    <a:gd name="T87" fmla="*/ 2767 h 4031"/>
                    <a:gd name="T88" fmla="*/ 3089 w 4031"/>
                    <a:gd name="T89" fmla="*/ 2016 h 4031"/>
                    <a:gd name="T90" fmla="*/ 3077 w 4031"/>
                    <a:gd name="T91" fmla="*/ 1857 h 4031"/>
                    <a:gd name="T92" fmla="*/ 3640 w 4031"/>
                    <a:gd name="T93" fmla="*/ 1674 h 4031"/>
                    <a:gd name="T94" fmla="*/ 3676 w 4031"/>
                    <a:gd name="T95" fmla="*/ 2016 h 4031"/>
                    <a:gd name="T96" fmla="*/ 3129 w 4031"/>
                    <a:gd name="T97" fmla="*/ 3246 h 4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031" h="4031">
                      <a:moveTo>
                        <a:pt x="3933" y="1393"/>
                      </a:moveTo>
                      <a:cubicBezTo>
                        <a:pt x="3662" y="560"/>
                        <a:pt x="2892" y="0"/>
                        <a:pt x="2015" y="0"/>
                      </a:cubicBezTo>
                      <a:cubicBezTo>
                        <a:pt x="1139" y="0"/>
                        <a:pt x="369" y="560"/>
                        <a:pt x="98" y="1393"/>
                      </a:cubicBezTo>
                      <a:cubicBezTo>
                        <a:pt x="33" y="1594"/>
                        <a:pt x="0" y="1804"/>
                        <a:pt x="0" y="2016"/>
                      </a:cubicBezTo>
                      <a:cubicBezTo>
                        <a:pt x="0" y="2658"/>
                        <a:pt x="310" y="3267"/>
                        <a:pt x="831" y="3646"/>
                      </a:cubicBezTo>
                      <a:cubicBezTo>
                        <a:pt x="1177" y="3898"/>
                        <a:pt x="1587" y="4031"/>
                        <a:pt x="2015" y="4031"/>
                      </a:cubicBezTo>
                      <a:cubicBezTo>
                        <a:pt x="2444" y="4031"/>
                        <a:pt x="2854" y="3898"/>
                        <a:pt x="3200" y="3646"/>
                      </a:cubicBezTo>
                      <a:cubicBezTo>
                        <a:pt x="3720" y="3267"/>
                        <a:pt x="4031" y="2658"/>
                        <a:pt x="4031" y="2016"/>
                      </a:cubicBezTo>
                      <a:cubicBezTo>
                        <a:pt x="4031" y="1804"/>
                        <a:pt x="3998" y="1594"/>
                        <a:pt x="3933" y="1393"/>
                      </a:cubicBezTo>
                      <a:close/>
                      <a:moveTo>
                        <a:pt x="3531" y="1336"/>
                      </a:moveTo>
                      <a:cubicBezTo>
                        <a:pt x="2968" y="1519"/>
                        <a:pt x="2968" y="1519"/>
                        <a:pt x="2968" y="1519"/>
                      </a:cubicBezTo>
                      <a:cubicBezTo>
                        <a:pt x="2812" y="1220"/>
                        <a:pt x="2526" y="1012"/>
                        <a:pt x="2193" y="957"/>
                      </a:cubicBezTo>
                      <a:cubicBezTo>
                        <a:pt x="2193" y="365"/>
                        <a:pt x="2193" y="365"/>
                        <a:pt x="2193" y="365"/>
                      </a:cubicBezTo>
                      <a:cubicBezTo>
                        <a:pt x="2781" y="427"/>
                        <a:pt x="3290" y="797"/>
                        <a:pt x="3531" y="1336"/>
                      </a:cubicBezTo>
                      <a:close/>
                      <a:moveTo>
                        <a:pt x="1593" y="2597"/>
                      </a:moveTo>
                      <a:cubicBezTo>
                        <a:pt x="1408" y="2462"/>
                        <a:pt x="1297" y="2244"/>
                        <a:pt x="1297" y="2016"/>
                      </a:cubicBezTo>
                      <a:cubicBezTo>
                        <a:pt x="1297" y="1940"/>
                        <a:pt x="1309" y="1865"/>
                        <a:pt x="1332" y="1794"/>
                      </a:cubicBezTo>
                      <a:cubicBezTo>
                        <a:pt x="1429" y="1497"/>
                        <a:pt x="1703" y="1297"/>
                        <a:pt x="2015" y="1297"/>
                      </a:cubicBezTo>
                      <a:cubicBezTo>
                        <a:pt x="2328" y="1297"/>
                        <a:pt x="2602" y="1497"/>
                        <a:pt x="2699" y="1794"/>
                      </a:cubicBezTo>
                      <a:cubicBezTo>
                        <a:pt x="2722" y="1865"/>
                        <a:pt x="2734" y="1940"/>
                        <a:pt x="2734" y="2016"/>
                      </a:cubicBezTo>
                      <a:cubicBezTo>
                        <a:pt x="2734" y="2244"/>
                        <a:pt x="2623" y="2462"/>
                        <a:pt x="2438" y="2597"/>
                      </a:cubicBezTo>
                      <a:cubicBezTo>
                        <a:pt x="2314" y="2686"/>
                        <a:pt x="2168" y="2734"/>
                        <a:pt x="2015" y="2734"/>
                      </a:cubicBezTo>
                      <a:cubicBezTo>
                        <a:pt x="1863" y="2734"/>
                        <a:pt x="1717" y="2686"/>
                        <a:pt x="1593" y="2597"/>
                      </a:cubicBezTo>
                      <a:close/>
                      <a:moveTo>
                        <a:pt x="1838" y="365"/>
                      </a:moveTo>
                      <a:cubicBezTo>
                        <a:pt x="1838" y="957"/>
                        <a:pt x="1838" y="957"/>
                        <a:pt x="1838" y="957"/>
                      </a:cubicBezTo>
                      <a:cubicBezTo>
                        <a:pt x="1505" y="1012"/>
                        <a:pt x="1218" y="1220"/>
                        <a:pt x="1063" y="1519"/>
                      </a:cubicBezTo>
                      <a:cubicBezTo>
                        <a:pt x="500" y="1336"/>
                        <a:pt x="500" y="1336"/>
                        <a:pt x="500" y="1336"/>
                      </a:cubicBezTo>
                      <a:cubicBezTo>
                        <a:pt x="741" y="797"/>
                        <a:pt x="1250" y="427"/>
                        <a:pt x="1838" y="365"/>
                      </a:cubicBezTo>
                      <a:close/>
                      <a:moveTo>
                        <a:pt x="355" y="2016"/>
                      </a:moveTo>
                      <a:cubicBezTo>
                        <a:pt x="355" y="1901"/>
                        <a:pt x="367" y="1786"/>
                        <a:pt x="391" y="1674"/>
                      </a:cubicBezTo>
                      <a:cubicBezTo>
                        <a:pt x="954" y="1857"/>
                        <a:pt x="954" y="1857"/>
                        <a:pt x="954" y="1857"/>
                      </a:cubicBezTo>
                      <a:cubicBezTo>
                        <a:pt x="946" y="1910"/>
                        <a:pt x="942" y="1962"/>
                        <a:pt x="942" y="2016"/>
                      </a:cubicBezTo>
                      <a:cubicBezTo>
                        <a:pt x="942" y="2298"/>
                        <a:pt x="1055" y="2568"/>
                        <a:pt x="1250" y="2767"/>
                      </a:cubicBezTo>
                      <a:cubicBezTo>
                        <a:pt x="902" y="3246"/>
                        <a:pt x="902" y="3246"/>
                        <a:pt x="902" y="3246"/>
                      </a:cubicBezTo>
                      <a:cubicBezTo>
                        <a:pt x="557" y="2933"/>
                        <a:pt x="355" y="2485"/>
                        <a:pt x="355" y="2016"/>
                      </a:cubicBezTo>
                      <a:close/>
                      <a:moveTo>
                        <a:pt x="1189" y="3455"/>
                      </a:moveTo>
                      <a:cubicBezTo>
                        <a:pt x="1537" y="2977"/>
                        <a:pt x="1537" y="2977"/>
                        <a:pt x="1537" y="2977"/>
                      </a:cubicBezTo>
                      <a:cubicBezTo>
                        <a:pt x="1685" y="3050"/>
                        <a:pt x="1847" y="3089"/>
                        <a:pt x="2015" y="3089"/>
                      </a:cubicBezTo>
                      <a:cubicBezTo>
                        <a:pt x="2184" y="3089"/>
                        <a:pt x="2346" y="3050"/>
                        <a:pt x="2494" y="2977"/>
                      </a:cubicBezTo>
                      <a:cubicBezTo>
                        <a:pt x="2842" y="3455"/>
                        <a:pt x="2842" y="3455"/>
                        <a:pt x="2842" y="3455"/>
                      </a:cubicBezTo>
                      <a:cubicBezTo>
                        <a:pt x="2591" y="3600"/>
                        <a:pt x="2309" y="3676"/>
                        <a:pt x="2015" y="3676"/>
                      </a:cubicBezTo>
                      <a:cubicBezTo>
                        <a:pt x="1722" y="3676"/>
                        <a:pt x="1440" y="3600"/>
                        <a:pt x="1189" y="3455"/>
                      </a:cubicBezTo>
                      <a:close/>
                      <a:moveTo>
                        <a:pt x="3129" y="3246"/>
                      </a:moveTo>
                      <a:cubicBezTo>
                        <a:pt x="2781" y="2767"/>
                        <a:pt x="2781" y="2767"/>
                        <a:pt x="2781" y="2767"/>
                      </a:cubicBezTo>
                      <a:cubicBezTo>
                        <a:pt x="2976" y="2568"/>
                        <a:pt x="3089" y="2298"/>
                        <a:pt x="3089" y="2016"/>
                      </a:cubicBezTo>
                      <a:cubicBezTo>
                        <a:pt x="3089" y="1962"/>
                        <a:pt x="3085" y="1910"/>
                        <a:pt x="3077" y="1857"/>
                      </a:cubicBezTo>
                      <a:cubicBezTo>
                        <a:pt x="3640" y="1674"/>
                        <a:pt x="3640" y="1674"/>
                        <a:pt x="3640" y="1674"/>
                      </a:cubicBezTo>
                      <a:cubicBezTo>
                        <a:pt x="3664" y="1786"/>
                        <a:pt x="3676" y="1901"/>
                        <a:pt x="3676" y="2016"/>
                      </a:cubicBezTo>
                      <a:cubicBezTo>
                        <a:pt x="3676" y="2485"/>
                        <a:pt x="3474" y="2933"/>
                        <a:pt x="3129" y="32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dirty="0">
                    <a:latin typeface="+mn-lt"/>
                  </a:endParaRPr>
                </a:p>
              </p:txBody>
            </p:sp>
          </p:grpSp>
          <p:grpSp>
            <p:nvGrpSpPr>
              <p:cNvPr id="20516" name="Gruppieren 98">
                <a:extLst>
                  <a:ext uri="{FF2B5EF4-FFF2-40B4-BE49-F238E27FC236}">
                    <a16:creationId xmlns:a16="http://schemas.microsoft.com/office/drawing/2014/main" id="{BEA64370-2689-481B-813F-B71617B0C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5235" y="3686597"/>
                <a:ext cx="573556" cy="487954"/>
                <a:chOff x="4926836" y="3895846"/>
                <a:chExt cx="842334" cy="716617"/>
              </a:xfrm>
            </p:grpSpPr>
            <p:sp>
              <p:nvSpPr>
                <p:cNvPr id="113" name="Rechteck 112">
                  <a:extLst>
                    <a:ext uri="{FF2B5EF4-FFF2-40B4-BE49-F238E27FC236}">
                      <a16:creationId xmlns:a16="http://schemas.microsoft.com/office/drawing/2014/main" id="{7E9372ED-7977-4AAD-83D6-D481A7A101BA}"/>
                    </a:ext>
                  </a:extLst>
                </p:cNvPr>
                <p:cNvSpPr/>
                <p:nvPr/>
              </p:nvSpPr>
              <p:spPr bwMode="gray">
                <a:xfrm>
                  <a:off x="4925890" y="3895692"/>
                  <a:ext cx="843941" cy="7160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363"/>
                    </a:spcAft>
                    <a:buSzPct val="100000"/>
                  </a:pP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Specialty</a:t>
                  </a:r>
                  <a:br>
                    <a:rPr lang="en-US" altLang="de-DE" sz="600" b="1" dirty="0">
                      <a:solidFill>
                        <a:srgbClr val="000000"/>
                      </a:solidFill>
                    </a:rPr>
                  </a:b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Additives</a:t>
                  </a:r>
                </a:p>
              </p:txBody>
            </p:sp>
            <p:sp>
              <p:nvSpPr>
                <p:cNvPr id="114" name="Rechteck 113">
                  <a:extLst>
                    <a:ext uri="{FF2B5EF4-FFF2-40B4-BE49-F238E27FC236}">
                      <a16:creationId xmlns:a16="http://schemas.microsoft.com/office/drawing/2014/main" id="{45654536-9FF0-46BC-9959-24660FA4981A}"/>
                    </a:ext>
                  </a:extLst>
                </p:cNvPr>
                <p:cNvSpPr/>
                <p:nvPr/>
              </p:nvSpPr>
              <p:spPr bwMode="gray">
                <a:xfrm>
                  <a:off x="4925890" y="3895692"/>
                  <a:ext cx="843941" cy="53650"/>
                </a:xfrm>
                <a:prstGeom prst="rect">
                  <a:avLst/>
                </a:prstGeom>
                <a:solidFill>
                  <a:srgbClr val="991D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360"/>
                    </a:spcAft>
                    <a:defRPr/>
                  </a:pP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517" name="Gruppieren 99">
                <a:extLst>
                  <a:ext uri="{FF2B5EF4-FFF2-40B4-BE49-F238E27FC236}">
                    <a16:creationId xmlns:a16="http://schemas.microsoft.com/office/drawing/2014/main" id="{A583CA17-6B10-4091-92FD-CED7591B49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3048" y="3686598"/>
                <a:ext cx="573556" cy="487954"/>
                <a:chOff x="5819479" y="3895847"/>
                <a:chExt cx="842334" cy="716617"/>
              </a:xfrm>
            </p:grpSpPr>
            <p:sp>
              <p:nvSpPr>
                <p:cNvPr id="111" name="Rechteck 110">
                  <a:extLst>
                    <a:ext uri="{FF2B5EF4-FFF2-40B4-BE49-F238E27FC236}">
                      <a16:creationId xmlns:a16="http://schemas.microsoft.com/office/drawing/2014/main" id="{D68D1DC8-6373-40F0-A541-D4244F97FB23}"/>
                    </a:ext>
                  </a:extLst>
                </p:cNvPr>
                <p:cNvSpPr/>
                <p:nvPr/>
              </p:nvSpPr>
              <p:spPr bwMode="gray">
                <a:xfrm>
                  <a:off x="5818787" y="3895691"/>
                  <a:ext cx="843941" cy="7160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363"/>
                    </a:spcAft>
                    <a:buSzPct val="100000"/>
                  </a:pP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Nutrition &amp;</a:t>
                  </a:r>
                  <a:br>
                    <a:rPr lang="en-US" altLang="de-DE" sz="600" b="1" dirty="0">
                      <a:solidFill>
                        <a:srgbClr val="000000"/>
                      </a:solidFill>
                    </a:rPr>
                  </a:b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Care</a:t>
                  </a:r>
                </a:p>
              </p:txBody>
            </p:sp>
            <p:sp>
              <p:nvSpPr>
                <p:cNvPr id="112" name="Rechteck 111">
                  <a:extLst>
                    <a:ext uri="{FF2B5EF4-FFF2-40B4-BE49-F238E27FC236}">
                      <a16:creationId xmlns:a16="http://schemas.microsoft.com/office/drawing/2014/main" id="{B4040177-2EF5-4AA8-A323-232CF1A15325}"/>
                    </a:ext>
                  </a:extLst>
                </p:cNvPr>
                <p:cNvSpPr/>
                <p:nvPr/>
              </p:nvSpPr>
              <p:spPr bwMode="gray">
                <a:xfrm>
                  <a:off x="5818787" y="3895691"/>
                  <a:ext cx="843941" cy="53650"/>
                </a:xfrm>
                <a:prstGeom prst="rect">
                  <a:avLst/>
                </a:prstGeom>
                <a:solidFill>
                  <a:srgbClr val="991D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360"/>
                    </a:spcAft>
                    <a:defRPr/>
                  </a:pP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518" name="Gruppieren 100">
                <a:extLst>
                  <a:ext uri="{FF2B5EF4-FFF2-40B4-BE49-F238E27FC236}">
                    <a16:creationId xmlns:a16="http://schemas.microsoft.com/office/drawing/2014/main" id="{DEE7047D-A84B-4E83-B21D-09F1E16741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90860" y="3686598"/>
                <a:ext cx="573556" cy="487954"/>
                <a:chOff x="6712122" y="3895847"/>
                <a:chExt cx="842334" cy="716617"/>
              </a:xfrm>
            </p:grpSpPr>
            <p:sp>
              <p:nvSpPr>
                <p:cNvPr id="109" name="Rechteck 108">
                  <a:extLst>
                    <a:ext uri="{FF2B5EF4-FFF2-40B4-BE49-F238E27FC236}">
                      <a16:creationId xmlns:a16="http://schemas.microsoft.com/office/drawing/2014/main" id="{4E95D074-F831-4C49-A4A8-BD142CD8B020}"/>
                    </a:ext>
                  </a:extLst>
                </p:cNvPr>
                <p:cNvSpPr/>
                <p:nvPr/>
              </p:nvSpPr>
              <p:spPr bwMode="gray">
                <a:xfrm>
                  <a:off x="6711684" y="3895691"/>
                  <a:ext cx="843941" cy="7160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363"/>
                    </a:spcAft>
                    <a:buSzPct val="100000"/>
                  </a:pP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Smart</a:t>
                  </a:r>
                  <a:br>
                    <a:rPr lang="en-US" altLang="de-DE" sz="600" b="1" dirty="0">
                      <a:solidFill>
                        <a:srgbClr val="000000"/>
                      </a:solidFill>
                    </a:rPr>
                  </a:b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Materials</a:t>
                  </a:r>
                </a:p>
              </p:txBody>
            </p:sp>
            <p:sp>
              <p:nvSpPr>
                <p:cNvPr id="110" name="Rechteck 109">
                  <a:extLst>
                    <a:ext uri="{FF2B5EF4-FFF2-40B4-BE49-F238E27FC236}">
                      <a16:creationId xmlns:a16="http://schemas.microsoft.com/office/drawing/2014/main" id="{6349EDAB-5D06-4F8E-BC2F-6124A682BEFF}"/>
                    </a:ext>
                  </a:extLst>
                </p:cNvPr>
                <p:cNvSpPr/>
                <p:nvPr/>
              </p:nvSpPr>
              <p:spPr bwMode="gray">
                <a:xfrm>
                  <a:off x="6711684" y="3895691"/>
                  <a:ext cx="843941" cy="53650"/>
                </a:xfrm>
                <a:prstGeom prst="rect">
                  <a:avLst/>
                </a:prstGeom>
                <a:solidFill>
                  <a:srgbClr val="991D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360"/>
                    </a:spcAft>
                    <a:defRPr/>
                  </a:pP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519" name="Gruppieren 101">
                <a:extLst>
                  <a:ext uri="{FF2B5EF4-FFF2-40B4-BE49-F238E27FC236}">
                    <a16:creationId xmlns:a16="http://schemas.microsoft.com/office/drawing/2014/main" id="{0D57349A-6941-4C66-AAF2-418F5CD19B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8672" y="3686598"/>
                <a:ext cx="573556" cy="487954"/>
                <a:chOff x="7604765" y="3895847"/>
                <a:chExt cx="842334" cy="716617"/>
              </a:xfrm>
            </p:grpSpPr>
            <p:sp>
              <p:nvSpPr>
                <p:cNvPr id="107" name="Rechteck 106">
                  <a:extLst>
                    <a:ext uri="{FF2B5EF4-FFF2-40B4-BE49-F238E27FC236}">
                      <a16:creationId xmlns:a16="http://schemas.microsoft.com/office/drawing/2014/main" id="{12636550-84C7-4AA5-B498-9B758D86DC66}"/>
                    </a:ext>
                  </a:extLst>
                </p:cNvPr>
                <p:cNvSpPr/>
                <p:nvPr/>
              </p:nvSpPr>
              <p:spPr bwMode="gray">
                <a:xfrm>
                  <a:off x="7604584" y="3895691"/>
                  <a:ext cx="841609" cy="7160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363"/>
                    </a:spcAft>
                    <a:buSzPct val="100000"/>
                  </a:pP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Performance</a:t>
                  </a:r>
                  <a:br>
                    <a:rPr lang="en-US" altLang="de-DE" sz="600" b="1" dirty="0">
                      <a:solidFill>
                        <a:srgbClr val="000000"/>
                      </a:solidFill>
                    </a:rPr>
                  </a:b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Materials</a:t>
                  </a:r>
                </a:p>
              </p:txBody>
            </p:sp>
            <p:sp>
              <p:nvSpPr>
                <p:cNvPr id="108" name="Rechteck 107">
                  <a:extLst>
                    <a:ext uri="{FF2B5EF4-FFF2-40B4-BE49-F238E27FC236}">
                      <a16:creationId xmlns:a16="http://schemas.microsoft.com/office/drawing/2014/main" id="{9B0D5458-78AE-4EDC-A0B2-B4F2F7161C39}"/>
                    </a:ext>
                  </a:extLst>
                </p:cNvPr>
                <p:cNvSpPr/>
                <p:nvPr/>
              </p:nvSpPr>
              <p:spPr bwMode="gray">
                <a:xfrm>
                  <a:off x="7604584" y="3895691"/>
                  <a:ext cx="841609" cy="53650"/>
                </a:xfrm>
                <a:prstGeom prst="rect">
                  <a:avLst/>
                </a:prstGeom>
                <a:solidFill>
                  <a:srgbClr val="991D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360"/>
                    </a:spcAft>
                    <a:defRPr/>
                  </a:pP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520" name="Gruppieren 102">
                <a:extLst>
                  <a:ext uri="{FF2B5EF4-FFF2-40B4-BE49-F238E27FC236}">
                    <a16:creationId xmlns:a16="http://schemas.microsoft.com/office/drawing/2014/main" id="{F2CBD3E2-BEB6-4A8F-88A6-E7F4782E13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40740" y="3686598"/>
                <a:ext cx="573556" cy="487954"/>
                <a:chOff x="8547717" y="3895847"/>
                <a:chExt cx="842334" cy="716617"/>
              </a:xfrm>
            </p:grpSpPr>
            <p:sp>
              <p:nvSpPr>
                <p:cNvPr id="105" name="Rechteck 104">
                  <a:extLst>
                    <a:ext uri="{FF2B5EF4-FFF2-40B4-BE49-F238E27FC236}">
                      <a16:creationId xmlns:a16="http://schemas.microsoft.com/office/drawing/2014/main" id="{399B2399-C727-41FC-89CC-27632A0E2566}"/>
                    </a:ext>
                  </a:extLst>
                </p:cNvPr>
                <p:cNvSpPr/>
                <p:nvPr/>
              </p:nvSpPr>
              <p:spPr bwMode="gray">
                <a:xfrm>
                  <a:off x="8548770" y="3895691"/>
                  <a:ext cx="841610" cy="7160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363"/>
                    </a:spcAft>
                    <a:buSzPct val="100000"/>
                  </a:pPr>
                  <a:r>
                    <a:rPr lang="en-US" altLang="de-DE" sz="600" b="1" dirty="0">
                      <a:solidFill>
                        <a:srgbClr val="000000"/>
                      </a:solidFill>
                    </a:rPr>
                    <a:t>Technology &amp; Infrastructure</a:t>
                  </a:r>
                </a:p>
              </p:txBody>
            </p:sp>
            <p:sp>
              <p:nvSpPr>
                <p:cNvPr id="106" name="Rechteck 105">
                  <a:extLst>
                    <a:ext uri="{FF2B5EF4-FFF2-40B4-BE49-F238E27FC236}">
                      <a16:creationId xmlns:a16="http://schemas.microsoft.com/office/drawing/2014/main" id="{20130605-CE95-4584-B1D6-3FCE95F51B7B}"/>
                    </a:ext>
                  </a:extLst>
                </p:cNvPr>
                <p:cNvSpPr/>
                <p:nvPr/>
              </p:nvSpPr>
              <p:spPr bwMode="gray">
                <a:xfrm>
                  <a:off x="8548770" y="3895691"/>
                  <a:ext cx="841610" cy="53650"/>
                </a:xfrm>
                <a:prstGeom prst="rect">
                  <a:avLst/>
                </a:prstGeom>
                <a:solidFill>
                  <a:srgbClr val="991D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2407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360"/>
                    </a:spcAft>
                    <a:defRPr/>
                  </a:pP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1CF0D8B6-A17F-49EF-9464-DE6D6BA9D07A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7006534" y="3686492"/>
                <a:ext cx="0" cy="487601"/>
              </a:xfrm>
              <a:prstGeom prst="line">
                <a:avLst/>
              </a:prstGeom>
              <a:ln w="19050" cap="flat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8BEBDA99-88F0-4C9F-B370-FD0FDCA871DB}"/>
              </a:ext>
            </a:extLst>
          </p:cNvPr>
          <p:cNvGrpSpPr>
            <a:grpSpLocks/>
          </p:cNvGrpSpPr>
          <p:nvPr/>
        </p:nvGrpSpPr>
        <p:grpSpPr bwMode="auto">
          <a:xfrm>
            <a:off x="8890000" y="2941638"/>
            <a:ext cx="2185988" cy="2185987"/>
            <a:chOff x="8213474" y="2297039"/>
            <a:chExt cx="3273281" cy="3273281"/>
          </a:xfrm>
        </p:grpSpPr>
        <p:pic>
          <p:nvPicPr>
            <p:cNvPr id="20508" name="Grafik 138">
              <a:extLst>
                <a:ext uri="{FF2B5EF4-FFF2-40B4-BE49-F238E27FC236}">
                  <a16:creationId xmlns:a16="http://schemas.microsoft.com/office/drawing/2014/main" id="{C3D7B21F-683B-43F8-98BF-8B7C39A99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213474" y="2297039"/>
              <a:ext cx="3273281" cy="327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9" name="Bild 18">
              <a:extLst>
                <a:ext uri="{FF2B5EF4-FFF2-40B4-BE49-F238E27FC236}">
                  <a16:creationId xmlns:a16="http://schemas.microsoft.com/office/drawing/2014/main" id="{F269CFEB-5A9E-49C2-B694-0741CECA2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8" r="35307" b="13612"/>
            <a:stretch>
              <a:fillRect/>
            </a:stretch>
          </p:blipFill>
          <p:spPr bwMode="gray">
            <a:xfrm>
              <a:off x="9705677" y="3593183"/>
              <a:ext cx="1575771" cy="182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C00432AF-4EBF-43D8-A2C8-8F3DD4D0B4D4}"/>
              </a:ext>
            </a:extLst>
          </p:cNvPr>
          <p:cNvGrpSpPr>
            <a:grpSpLocks/>
          </p:cNvGrpSpPr>
          <p:nvPr/>
        </p:nvGrpSpPr>
        <p:grpSpPr bwMode="auto">
          <a:xfrm>
            <a:off x="1074738" y="2895600"/>
            <a:ext cx="2263775" cy="2265363"/>
            <a:chOff x="6129677" y="1796751"/>
            <a:chExt cx="4560161" cy="4560162"/>
          </a:xfrm>
        </p:grpSpPr>
        <p:grpSp>
          <p:nvGrpSpPr>
            <p:cNvPr id="20499" name="Gruppieren 143">
              <a:extLst>
                <a:ext uri="{FF2B5EF4-FFF2-40B4-BE49-F238E27FC236}">
                  <a16:creationId xmlns:a16="http://schemas.microsoft.com/office/drawing/2014/main" id="{DCB5EA9C-70DE-4548-BAD0-BEE6C880DD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9537" y="2016841"/>
              <a:ext cx="4120444" cy="4120446"/>
              <a:chOff x="4366337" y="1894438"/>
              <a:chExt cx="3470567" cy="3470569"/>
            </a:xfrm>
          </p:grpSpPr>
          <p:sp>
            <p:nvSpPr>
              <p:cNvPr id="20505" name="Freihandform: Form 151">
                <a:extLst>
                  <a:ext uri="{FF2B5EF4-FFF2-40B4-BE49-F238E27FC236}">
                    <a16:creationId xmlns:a16="http://schemas.microsoft.com/office/drawing/2014/main" id="{EE17BA8F-ED45-4682-A5E6-8D7F6C4BAE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6337" y="1894438"/>
                <a:ext cx="2222565" cy="2460662"/>
              </a:xfrm>
              <a:custGeom>
                <a:avLst/>
                <a:gdLst>
                  <a:gd name="T0" fmla="*/ 1735284 w 2222565"/>
                  <a:gd name="T1" fmla="*/ 0 h 2460662"/>
                  <a:gd name="T2" fmla="*/ 2085005 w 2222565"/>
                  <a:gd name="T3" fmla="*/ 35255 h 2460662"/>
                  <a:gd name="T4" fmla="*/ 2222565 w 2222565"/>
                  <a:gd name="T5" fmla="*/ 70625 h 2460662"/>
                  <a:gd name="T6" fmla="*/ 2138004 w 2222565"/>
                  <a:gd name="T7" fmla="*/ 103982 h 2460662"/>
                  <a:gd name="T8" fmla="*/ 1956829 w 2222565"/>
                  <a:gd name="T9" fmla="*/ 196778 h 2460662"/>
                  <a:gd name="T10" fmla="*/ 1202903 w 2222565"/>
                  <a:gd name="T11" fmla="*/ 1025299 h 2460662"/>
                  <a:gd name="T12" fmla="*/ 1128352 w 2222565"/>
                  <a:gd name="T13" fmla="*/ 2019164 h 2460662"/>
                  <a:gd name="T14" fmla="*/ 1261221 w 2222565"/>
                  <a:gd name="T15" fmla="*/ 2208558 h 2460662"/>
                  <a:gd name="T16" fmla="*/ 1701312 w 2222565"/>
                  <a:gd name="T17" fmla="*/ 2403963 h 2460662"/>
                  <a:gd name="T18" fmla="*/ 1380262 w 2222565"/>
                  <a:gd name="T19" fmla="*/ 2456873 h 2460662"/>
                  <a:gd name="T20" fmla="*/ 338954 w 2222565"/>
                  <a:gd name="T21" fmla="*/ 2230804 h 2460662"/>
                  <a:gd name="T22" fmla="*/ 175532 w 2222565"/>
                  <a:gd name="T23" fmla="*/ 2125109 h 2460662"/>
                  <a:gd name="T24" fmla="*/ 22855 w 2222565"/>
                  <a:gd name="T25" fmla="*/ 2003755 h 2460662"/>
                  <a:gd name="T26" fmla="*/ 8959 w 2222565"/>
                  <a:gd name="T27" fmla="*/ 1912707 h 2460662"/>
                  <a:gd name="T28" fmla="*/ 0 w 2222565"/>
                  <a:gd name="T29" fmla="*/ 1735284 h 2460662"/>
                  <a:gd name="T30" fmla="*/ 1735284 w 2222565"/>
                  <a:gd name="T31" fmla="*/ 0 h 24606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22565" h="2460662">
                    <a:moveTo>
                      <a:pt x="1735284" y="0"/>
                    </a:moveTo>
                    <a:cubicBezTo>
                      <a:pt x="1855081" y="0"/>
                      <a:pt x="1972042" y="12139"/>
                      <a:pt x="2085005" y="35255"/>
                    </a:cubicBezTo>
                    <a:lnTo>
                      <a:pt x="2222565" y="70625"/>
                    </a:lnTo>
                    <a:lnTo>
                      <a:pt x="2138004" y="103982"/>
                    </a:lnTo>
                    <a:cubicBezTo>
                      <a:pt x="2076086" y="131937"/>
                      <a:pt x="2015598" y="162882"/>
                      <a:pt x="1956829" y="196778"/>
                    </a:cubicBezTo>
                    <a:cubicBezTo>
                      <a:pt x="1659828" y="368735"/>
                      <a:pt x="1371243" y="686195"/>
                      <a:pt x="1202903" y="1025299"/>
                    </a:cubicBezTo>
                    <a:cubicBezTo>
                      <a:pt x="1020734" y="1393865"/>
                      <a:pt x="994882" y="1743792"/>
                      <a:pt x="1128352" y="2019164"/>
                    </a:cubicBezTo>
                    <a:cubicBezTo>
                      <a:pt x="1160817" y="2088308"/>
                      <a:pt x="1205308" y="2152641"/>
                      <a:pt x="1261221" y="2208558"/>
                    </a:cubicBezTo>
                    <a:cubicBezTo>
                      <a:pt x="1379660" y="2327004"/>
                      <a:pt x="1534775" y="2395546"/>
                      <a:pt x="1701312" y="2403963"/>
                    </a:cubicBezTo>
                    <a:cubicBezTo>
                      <a:pt x="1603313" y="2431621"/>
                      <a:pt x="1496297" y="2449658"/>
                      <a:pt x="1380262" y="2456873"/>
                    </a:cubicBezTo>
                    <a:cubicBezTo>
                      <a:pt x="1020133" y="2480322"/>
                      <a:pt x="620924" y="2393742"/>
                      <a:pt x="338954" y="2230804"/>
                    </a:cubicBezTo>
                    <a:cubicBezTo>
                      <a:pt x="282815" y="2198336"/>
                      <a:pt x="228283" y="2163032"/>
                      <a:pt x="175532" y="2125109"/>
                    </a:cubicBezTo>
                    <a:lnTo>
                      <a:pt x="22855" y="2003755"/>
                    </a:lnTo>
                    <a:lnTo>
                      <a:pt x="8959" y="1912707"/>
                    </a:lnTo>
                    <a:cubicBezTo>
                      <a:pt x="3035" y="1854372"/>
                      <a:pt x="0" y="1795182"/>
                      <a:pt x="0" y="1735284"/>
                    </a:cubicBezTo>
                    <a:cubicBezTo>
                      <a:pt x="0" y="776913"/>
                      <a:pt x="776913" y="0"/>
                      <a:pt x="1735284" y="0"/>
                    </a:cubicBezTo>
                    <a:close/>
                  </a:path>
                </a:pathLst>
              </a:custGeom>
              <a:solidFill>
                <a:srgbClr val="661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06" name="Freihandform: Form 152">
                <a:extLst>
                  <a:ext uri="{FF2B5EF4-FFF2-40B4-BE49-F238E27FC236}">
                    <a16:creationId xmlns:a16="http://schemas.microsoft.com/office/drawing/2014/main" id="{2D4A356B-1A10-470F-88F9-7616C5945E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39014" y="2012053"/>
                <a:ext cx="2297890" cy="2871892"/>
              </a:xfrm>
              <a:custGeom>
                <a:avLst/>
                <a:gdLst>
                  <a:gd name="T0" fmla="*/ 1186821 w 2297890"/>
                  <a:gd name="T1" fmla="*/ 0 h 2871892"/>
                  <a:gd name="T2" fmla="*/ 1238057 w 2297890"/>
                  <a:gd name="T3" fmla="*/ 18752 h 2871892"/>
                  <a:gd name="T4" fmla="*/ 2297890 w 2297890"/>
                  <a:gd name="T5" fmla="*/ 1617669 h 2871892"/>
                  <a:gd name="T6" fmla="*/ 1789637 w 2297890"/>
                  <a:gd name="T7" fmla="*/ 2844700 h 2871892"/>
                  <a:gd name="T8" fmla="*/ 1759719 w 2297890"/>
                  <a:gd name="T9" fmla="*/ 2871892 h 2871892"/>
                  <a:gd name="T10" fmla="*/ 1773117 w 2297890"/>
                  <a:gd name="T11" fmla="*/ 2781857 h 2871892"/>
                  <a:gd name="T12" fmla="*/ 1783265 w 2297890"/>
                  <a:gd name="T13" fmla="*/ 2578711 h 2871892"/>
                  <a:gd name="T14" fmla="*/ 1442965 w 2297890"/>
                  <a:gd name="T15" fmla="*/ 1511551 h 2871892"/>
                  <a:gd name="T16" fmla="*/ 585603 w 2297890"/>
                  <a:gd name="T17" fmla="*/ 948210 h 2871892"/>
                  <a:gd name="T18" fmla="*/ 562155 w 2297890"/>
                  <a:gd name="T19" fmla="*/ 947609 h 2871892"/>
                  <a:gd name="T20" fmla="*/ 88382 w 2297890"/>
                  <a:gd name="T21" fmla="*/ 1143606 h 2871892"/>
                  <a:gd name="T22" fmla="*/ 0 w 2297890"/>
                  <a:gd name="T23" fmla="*/ 1253027 h 2871892"/>
                  <a:gd name="T24" fmla="*/ 114235 w 2297890"/>
                  <a:gd name="T25" fmla="*/ 949413 h 2871892"/>
                  <a:gd name="T26" fmla="*/ 830907 w 2297890"/>
                  <a:gd name="T27" fmla="*/ 160616 h 2871892"/>
                  <a:gd name="T28" fmla="*/ 1185721 w 2297890"/>
                  <a:gd name="T29" fmla="*/ 317 h 28718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97890" h="2871892">
                    <a:moveTo>
                      <a:pt x="1186821" y="0"/>
                    </a:moveTo>
                    <a:lnTo>
                      <a:pt x="1238057" y="18752"/>
                    </a:lnTo>
                    <a:cubicBezTo>
                      <a:pt x="1860877" y="282183"/>
                      <a:pt x="2297890" y="898891"/>
                      <a:pt x="2297890" y="1617669"/>
                    </a:cubicBezTo>
                    <a:cubicBezTo>
                      <a:pt x="2297890" y="2096855"/>
                      <a:pt x="2103662" y="2530676"/>
                      <a:pt x="1789637" y="2844700"/>
                    </a:cubicBezTo>
                    <a:lnTo>
                      <a:pt x="1759719" y="2871892"/>
                    </a:lnTo>
                    <a:lnTo>
                      <a:pt x="1773117" y="2781857"/>
                    </a:lnTo>
                    <a:cubicBezTo>
                      <a:pt x="1779845" y="2714304"/>
                      <a:pt x="1783265" y="2646498"/>
                      <a:pt x="1783265" y="2578711"/>
                    </a:cubicBezTo>
                    <a:cubicBezTo>
                      <a:pt x="1783265" y="2235416"/>
                      <a:pt x="1652796" y="1826588"/>
                      <a:pt x="1442965" y="1511551"/>
                    </a:cubicBezTo>
                    <a:cubicBezTo>
                      <a:pt x="1206078" y="1156833"/>
                      <a:pt x="903056" y="957229"/>
                      <a:pt x="585603" y="948210"/>
                    </a:cubicBezTo>
                    <a:cubicBezTo>
                      <a:pt x="577787" y="947609"/>
                      <a:pt x="569971" y="947609"/>
                      <a:pt x="562155" y="947609"/>
                    </a:cubicBezTo>
                    <a:cubicBezTo>
                      <a:pt x="383588" y="947609"/>
                      <a:pt x="215242" y="1017350"/>
                      <a:pt x="88382" y="1143606"/>
                    </a:cubicBezTo>
                    <a:cubicBezTo>
                      <a:pt x="54712" y="1177274"/>
                      <a:pt x="25252" y="1213948"/>
                      <a:pt x="0" y="1253027"/>
                    </a:cubicBezTo>
                    <a:cubicBezTo>
                      <a:pt x="24651" y="1154428"/>
                      <a:pt x="63130" y="1052822"/>
                      <a:pt x="114235" y="949413"/>
                    </a:cubicBezTo>
                    <a:cubicBezTo>
                      <a:pt x="274163" y="625958"/>
                      <a:pt x="548928" y="323546"/>
                      <a:pt x="830907" y="160616"/>
                    </a:cubicBezTo>
                    <a:cubicBezTo>
                      <a:pt x="943338" y="95835"/>
                      <a:pt x="1062346" y="42289"/>
                      <a:pt x="1185721" y="317"/>
                    </a:cubicBezTo>
                    <a:lnTo>
                      <a:pt x="1186821" y="0"/>
                    </a:lnTo>
                    <a:close/>
                  </a:path>
                </a:pathLst>
              </a:custGeom>
              <a:solidFill>
                <a:srgbClr val="AD4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ihandform: Form 153">
                <a:extLst>
                  <a:ext uri="{FF2B5EF4-FFF2-40B4-BE49-F238E27FC236}">
                    <a16:creationId xmlns:a16="http://schemas.microsoft.com/office/drawing/2014/main" id="{71FAFAB9-42E9-4E87-8C34-215139804D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18181" y="3324028"/>
                <a:ext cx="2809320" cy="2040243"/>
              </a:xfrm>
              <a:custGeom>
                <a:avLst/>
                <a:gdLst>
                  <a:gd name="connsiteX0" fmla="*/ 2281066 w 2811291"/>
                  <a:gd name="connsiteY0" fmla="*/ 0 h 2039941"/>
                  <a:gd name="connsiteX1" fmla="*/ 2486664 w 2811291"/>
                  <a:gd name="connsiteY1" fmla="*/ 250108 h 2039941"/>
                  <a:gd name="connsiteX2" fmla="*/ 2811291 w 2811291"/>
                  <a:gd name="connsiteY2" fmla="*/ 1265573 h 2039941"/>
                  <a:gd name="connsiteX3" fmla="*/ 2773459 w 2811291"/>
                  <a:gd name="connsiteY3" fmla="*/ 1650836 h 2039941"/>
                  <a:gd name="connsiteX4" fmla="*/ 2772233 w 2811291"/>
                  <a:gd name="connsiteY4" fmla="*/ 1655822 h 2039941"/>
                  <a:gd name="connsiteX5" fmla="*/ 2654873 w 2811291"/>
                  <a:gd name="connsiteY5" fmla="*/ 1743582 h 2039941"/>
                  <a:gd name="connsiteX6" fmla="*/ 1684659 w 2811291"/>
                  <a:gd name="connsiteY6" fmla="*/ 2039941 h 2039941"/>
                  <a:gd name="connsiteX7" fmla="*/ 27390 w 2811291"/>
                  <a:gd name="connsiteY7" fmla="*/ 820678 h 2039941"/>
                  <a:gd name="connsiteX8" fmla="*/ 0 w 2811291"/>
                  <a:gd name="connsiteY8" fmla="*/ 714154 h 2039941"/>
                  <a:gd name="connsiteX9" fmla="*/ 70913 w 2811291"/>
                  <a:gd name="connsiteY9" fmla="*/ 770435 h 2039941"/>
                  <a:gd name="connsiteX10" fmla="*/ 241925 w 2811291"/>
                  <a:gd name="connsiteY10" fmla="*/ 880791 h 2039941"/>
                  <a:gd name="connsiteX11" fmla="*/ 1213403 w 2811291"/>
                  <a:gd name="connsiteY11" fmla="*/ 1123685 h 2039941"/>
                  <a:gd name="connsiteX12" fmla="*/ 1335439 w 2811291"/>
                  <a:gd name="connsiteY12" fmla="*/ 1120077 h 2039941"/>
                  <a:gd name="connsiteX13" fmla="*/ 2238384 w 2811291"/>
                  <a:gd name="connsiteY13" fmla="*/ 681185 h 2039941"/>
                  <a:gd name="connsiteX14" fmla="*/ 2353807 w 2811291"/>
                  <a:gd name="connsiteY14" fmla="*/ 304219 h 2039941"/>
                  <a:gd name="connsiteX15" fmla="*/ 2281066 w 2811291"/>
                  <a:gd name="connsiteY15" fmla="*/ 0 h 203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11291" h="2039941">
                    <a:moveTo>
                      <a:pt x="2281066" y="0"/>
                    </a:moveTo>
                    <a:cubicBezTo>
                      <a:pt x="2353807" y="70343"/>
                      <a:pt x="2422940" y="153913"/>
                      <a:pt x="2486664" y="250108"/>
                    </a:cubicBezTo>
                    <a:cubicBezTo>
                      <a:pt x="2686851" y="550720"/>
                      <a:pt x="2811291" y="939711"/>
                      <a:pt x="2811291" y="1265573"/>
                    </a:cubicBezTo>
                    <a:cubicBezTo>
                      <a:pt x="2811291" y="1394160"/>
                      <a:pt x="2798507" y="1523291"/>
                      <a:pt x="2773459" y="1650836"/>
                    </a:cubicBezTo>
                    <a:lnTo>
                      <a:pt x="2772233" y="1655822"/>
                    </a:lnTo>
                    <a:lnTo>
                      <a:pt x="2654873" y="1743582"/>
                    </a:lnTo>
                    <a:cubicBezTo>
                      <a:pt x="2377920" y="1930688"/>
                      <a:pt x="2044048" y="2039941"/>
                      <a:pt x="1684659" y="2039941"/>
                    </a:cubicBezTo>
                    <a:cubicBezTo>
                      <a:pt x="905983" y="2039941"/>
                      <a:pt x="247097" y="1527057"/>
                      <a:pt x="27390" y="820678"/>
                    </a:cubicBezTo>
                    <a:lnTo>
                      <a:pt x="0" y="714154"/>
                    </a:lnTo>
                    <a:lnTo>
                      <a:pt x="70913" y="770435"/>
                    </a:lnTo>
                    <a:cubicBezTo>
                      <a:pt x="126098" y="810035"/>
                      <a:pt x="183162" y="846897"/>
                      <a:pt x="241925" y="880791"/>
                    </a:cubicBezTo>
                    <a:cubicBezTo>
                      <a:pt x="507037" y="1034103"/>
                      <a:pt x="870139" y="1123685"/>
                      <a:pt x="1213403" y="1123685"/>
                    </a:cubicBezTo>
                    <a:cubicBezTo>
                      <a:pt x="1254883" y="1123685"/>
                      <a:pt x="1295161" y="1122482"/>
                      <a:pt x="1335439" y="1120077"/>
                    </a:cubicBezTo>
                    <a:cubicBezTo>
                      <a:pt x="1749639" y="1093022"/>
                      <a:pt x="2067654" y="937907"/>
                      <a:pt x="2238384" y="681185"/>
                    </a:cubicBezTo>
                    <a:cubicBezTo>
                      <a:pt x="2313529" y="571161"/>
                      <a:pt x="2353807" y="440696"/>
                      <a:pt x="2353807" y="304219"/>
                    </a:cubicBezTo>
                    <a:cubicBezTo>
                      <a:pt x="2353807" y="196600"/>
                      <a:pt x="2328558" y="93189"/>
                      <a:pt x="2281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20500" name="Freeform 2">
              <a:extLst>
                <a:ext uri="{FF2B5EF4-FFF2-40B4-BE49-F238E27FC236}">
                  <a16:creationId xmlns:a16="http://schemas.microsoft.com/office/drawing/2014/main" id="{AB5830B2-556B-45FA-A207-09A4BCB1A3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9677" y="1796751"/>
              <a:ext cx="4560161" cy="4560162"/>
            </a:xfrm>
            <a:custGeom>
              <a:avLst/>
              <a:gdLst>
                <a:gd name="T0" fmla="*/ 2280081 w 19482"/>
                <a:gd name="T1" fmla="*/ 113758 h 19482"/>
                <a:gd name="T2" fmla="*/ 2280081 w 19482"/>
                <a:gd name="T3" fmla="*/ 113758 h 19482"/>
                <a:gd name="T4" fmla="*/ 3125075 w 19482"/>
                <a:gd name="T5" fmla="*/ 284162 h 19482"/>
                <a:gd name="T6" fmla="*/ 3814178 w 19482"/>
                <a:gd name="T7" fmla="*/ 745749 h 19482"/>
                <a:gd name="T8" fmla="*/ 4275765 w 19482"/>
                <a:gd name="T9" fmla="*/ 1434852 h 19482"/>
                <a:gd name="T10" fmla="*/ 4446169 w 19482"/>
                <a:gd name="T11" fmla="*/ 2280081 h 19482"/>
                <a:gd name="T12" fmla="*/ 4275765 w 19482"/>
                <a:gd name="T13" fmla="*/ 3125076 h 19482"/>
                <a:gd name="T14" fmla="*/ 3814178 w 19482"/>
                <a:gd name="T15" fmla="*/ 3814179 h 19482"/>
                <a:gd name="T16" fmla="*/ 3125075 w 19482"/>
                <a:gd name="T17" fmla="*/ 4275766 h 19482"/>
                <a:gd name="T18" fmla="*/ 2280081 w 19482"/>
                <a:gd name="T19" fmla="*/ 4446170 h 19482"/>
                <a:gd name="T20" fmla="*/ 1434852 w 19482"/>
                <a:gd name="T21" fmla="*/ 4275766 h 19482"/>
                <a:gd name="T22" fmla="*/ 745749 w 19482"/>
                <a:gd name="T23" fmla="*/ 3814179 h 19482"/>
                <a:gd name="T24" fmla="*/ 284162 w 19482"/>
                <a:gd name="T25" fmla="*/ 3125076 h 19482"/>
                <a:gd name="T26" fmla="*/ 113758 w 19482"/>
                <a:gd name="T27" fmla="*/ 2280081 h 19482"/>
                <a:gd name="T28" fmla="*/ 284162 w 19482"/>
                <a:gd name="T29" fmla="*/ 1434852 h 19482"/>
                <a:gd name="T30" fmla="*/ 745749 w 19482"/>
                <a:gd name="T31" fmla="*/ 745749 h 19482"/>
                <a:gd name="T32" fmla="*/ 1434852 w 19482"/>
                <a:gd name="T33" fmla="*/ 284162 h 19482"/>
                <a:gd name="T34" fmla="*/ 2280081 w 19482"/>
                <a:gd name="T35" fmla="*/ 113758 h 19482"/>
                <a:gd name="T36" fmla="*/ 2280081 w 19482"/>
                <a:gd name="T37" fmla="*/ 0 h 19482"/>
                <a:gd name="T38" fmla="*/ 2280081 w 19482"/>
                <a:gd name="T39" fmla="*/ 0 h 19482"/>
                <a:gd name="T40" fmla="*/ 0 w 19482"/>
                <a:gd name="T41" fmla="*/ 2280081 h 19482"/>
                <a:gd name="T42" fmla="*/ 2280081 w 19482"/>
                <a:gd name="T43" fmla="*/ 4559928 h 19482"/>
                <a:gd name="T44" fmla="*/ 4559927 w 19482"/>
                <a:gd name="T45" fmla="*/ 2280081 h 19482"/>
                <a:gd name="T46" fmla="*/ 2280081 w 19482"/>
                <a:gd name="T47" fmla="*/ 0 h 19482"/>
                <a:gd name="T48" fmla="*/ 2280081 w 19482"/>
                <a:gd name="T49" fmla="*/ 113758 h 194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482" h="19482">
                  <a:moveTo>
                    <a:pt x="9741" y="486"/>
                  </a:moveTo>
                  <a:lnTo>
                    <a:pt x="9741" y="486"/>
                  </a:lnTo>
                  <a:cubicBezTo>
                    <a:pt x="10984" y="486"/>
                    <a:pt x="12198" y="729"/>
                    <a:pt x="13351" y="1214"/>
                  </a:cubicBezTo>
                  <a:cubicBezTo>
                    <a:pt x="14444" y="1670"/>
                    <a:pt x="15445" y="2337"/>
                    <a:pt x="16295" y="3186"/>
                  </a:cubicBezTo>
                  <a:cubicBezTo>
                    <a:pt x="17144" y="4036"/>
                    <a:pt x="17811" y="5037"/>
                    <a:pt x="18267" y="6130"/>
                  </a:cubicBezTo>
                  <a:cubicBezTo>
                    <a:pt x="18752" y="7283"/>
                    <a:pt x="18995" y="8497"/>
                    <a:pt x="18995" y="9741"/>
                  </a:cubicBezTo>
                  <a:cubicBezTo>
                    <a:pt x="18995" y="10984"/>
                    <a:pt x="18752" y="12198"/>
                    <a:pt x="18267" y="13351"/>
                  </a:cubicBezTo>
                  <a:cubicBezTo>
                    <a:pt x="17811" y="14444"/>
                    <a:pt x="17144" y="15445"/>
                    <a:pt x="16295" y="16295"/>
                  </a:cubicBezTo>
                  <a:cubicBezTo>
                    <a:pt x="15445" y="17144"/>
                    <a:pt x="14444" y="17812"/>
                    <a:pt x="13351" y="18267"/>
                  </a:cubicBezTo>
                  <a:cubicBezTo>
                    <a:pt x="12198" y="18752"/>
                    <a:pt x="10984" y="18995"/>
                    <a:pt x="9741" y="18995"/>
                  </a:cubicBezTo>
                  <a:cubicBezTo>
                    <a:pt x="8497" y="18995"/>
                    <a:pt x="7283" y="18752"/>
                    <a:pt x="6130" y="18267"/>
                  </a:cubicBezTo>
                  <a:cubicBezTo>
                    <a:pt x="5037" y="17812"/>
                    <a:pt x="4036" y="17144"/>
                    <a:pt x="3186" y="16295"/>
                  </a:cubicBezTo>
                  <a:cubicBezTo>
                    <a:pt x="2337" y="15445"/>
                    <a:pt x="1669" y="14444"/>
                    <a:pt x="1214" y="13351"/>
                  </a:cubicBezTo>
                  <a:cubicBezTo>
                    <a:pt x="729" y="12198"/>
                    <a:pt x="486" y="10984"/>
                    <a:pt x="486" y="9741"/>
                  </a:cubicBezTo>
                  <a:cubicBezTo>
                    <a:pt x="486" y="8497"/>
                    <a:pt x="729" y="7283"/>
                    <a:pt x="1214" y="6130"/>
                  </a:cubicBezTo>
                  <a:cubicBezTo>
                    <a:pt x="1669" y="5037"/>
                    <a:pt x="2337" y="4036"/>
                    <a:pt x="3186" y="3186"/>
                  </a:cubicBezTo>
                  <a:cubicBezTo>
                    <a:pt x="4036" y="2337"/>
                    <a:pt x="5037" y="1670"/>
                    <a:pt x="6130" y="1214"/>
                  </a:cubicBezTo>
                  <a:cubicBezTo>
                    <a:pt x="7283" y="729"/>
                    <a:pt x="8497" y="486"/>
                    <a:pt x="9741" y="486"/>
                  </a:cubicBezTo>
                  <a:lnTo>
                    <a:pt x="9741" y="0"/>
                  </a:lnTo>
                  <a:cubicBezTo>
                    <a:pt x="4370" y="0"/>
                    <a:pt x="0" y="4370"/>
                    <a:pt x="0" y="9741"/>
                  </a:cubicBezTo>
                  <a:cubicBezTo>
                    <a:pt x="0" y="15111"/>
                    <a:pt x="4370" y="19481"/>
                    <a:pt x="9741" y="19481"/>
                  </a:cubicBezTo>
                  <a:cubicBezTo>
                    <a:pt x="15111" y="19481"/>
                    <a:pt x="19481" y="15111"/>
                    <a:pt x="19481" y="9741"/>
                  </a:cubicBezTo>
                  <a:cubicBezTo>
                    <a:pt x="19481" y="4370"/>
                    <a:pt x="15111" y="0"/>
                    <a:pt x="9741" y="0"/>
                  </a:cubicBezTo>
                  <a:lnTo>
                    <a:pt x="9741" y="486"/>
                  </a:lnTo>
                </a:path>
              </a:pathLst>
            </a:custGeom>
            <a:solidFill>
              <a:srgbClr val="DAD5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1" name="Freeform 5">
              <a:extLst>
                <a:ext uri="{FF2B5EF4-FFF2-40B4-BE49-F238E27FC236}">
                  <a16:creationId xmlns:a16="http://schemas.microsoft.com/office/drawing/2014/main" id="{FC76147C-1DEC-4CA7-826F-6760702436ED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9391781" y="3207833"/>
              <a:ext cx="747248" cy="550842"/>
            </a:xfrm>
            <a:custGeom>
              <a:avLst/>
              <a:gdLst>
                <a:gd name="T0" fmla="*/ 711334 w 1290"/>
                <a:gd name="T1" fmla="*/ 255396 h 949"/>
                <a:gd name="T2" fmla="*/ 627341 w 1290"/>
                <a:gd name="T3" fmla="*/ 28442 h 949"/>
                <a:gd name="T4" fmla="*/ 675420 w 1290"/>
                <a:gd name="T5" fmla="*/ 28442 h 949"/>
                <a:gd name="T6" fmla="*/ 675420 w 1290"/>
                <a:gd name="T7" fmla="*/ 0 h 949"/>
                <a:gd name="T8" fmla="*/ 72408 w 1290"/>
                <a:gd name="T9" fmla="*/ 0 h 949"/>
                <a:gd name="T10" fmla="*/ 72408 w 1290"/>
                <a:gd name="T11" fmla="*/ 28442 h 949"/>
                <a:gd name="T12" fmla="*/ 119907 w 1290"/>
                <a:gd name="T13" fmla="*/ 28442 h 949"/>
                <a:gd name="T14" fmla="*/ 36494 w 1290"/>
                <a:gd name="T15" fmla="*/ 255396 h 949"/>
                <a:gd name="T16" fmla="*/ 0 w 1290"/>
                <a:gd name="T17" fmla="*/ 255396 h 949"/>
                <a:gd name="T18" fmla="*/ 9847 w 1290"/>
                <a:gd name="T19" fmla="*/ 275711 h 949"/>
                <a:gd name="T20" fmla="*/ 136706 w 1290"/>
                <a:gd name="T21" fmla="*/ 364519 h 949"/>
                <a:gd name="T22" fmla="*/ 263564 w 1290"/>
                <a:gd name="T23" fmla="*/ 275711 h 949"/>
                <a:gd name="T24" fmla="*/ 273412 w 1290"/>
                <a:gd name="T25" fmla="*/ 255396 h 949"/>
                <a:gd name="T26" fmla="*/ 236918 w 1290"/>
                <a:gd name="T27" fmla="*/ 255396 h 949"/>
                <a:gd name="T28" fmla="*/ 153504 w 1290"/>
                <a:gd name="T29" fmla="*/ 28442 h 949"/>
                <a:gd name="T30" fmla="*/ 345240 w 1290"/>
                <a:gd name="T31" fmla="*/ 28442 h 949"/>
                <a:gd name="T32" fmla="*/ 345240 w 1290"/>
                <a:gd name="T33" fmla="*/ 444040 h 949"/>
                <a:gd name="T34" fmla="*/ 290210 w 1290"/>
                <a:gd name="T35" fmla="*/ 444040 h 949"/>
                <a:gd name="T36" fmla="*/ 290210 w 1290"/>
                <a:gd name="T37" fmla="*/ 493958 h 949"/>
                <a:gd name="T38" fmla="*/ 224174 w 1290"/>
                <a:gd name="T39" fmla="*/ 493958 h 949"/>
                <a:gd name="T40" fmla="*/ 224174 w 1290"/>
                <a:gd name="T41" fmla="*/ 550842 h 949"/>
                <a:gd name="T42" fmla="*/ 523074 w 1290"/>
                <a:gd name="T43" fmla="*/ 550842 h 949"/>
                <a:gd name="T44" fmla="*/ 523074 w 1290"/>
                <a:gd name="T45" fmla="*/ 493958 h 949"/>
                <a:gd name="T46" fmla="*/ 457038 w 1290"/>
                <a:gd name="T47" fmla="*/ 493958 h 949"/>
                <a:gd name="T48" fmla="*/ 457038 w 1290"/>
                <a:gd name="T49" fmla="*/ 444040 h 949"/>
                <a:gd name="T50" fmla="*/ 402008 w 1290"/>
                <a:gd name="T51" fmla="*/ 444040 h 949"/>
                <a:gd name="T52" fmla="*/ 402008 w 1290"/>
                <a:gd name="T53" fmla="*/ 28442 h 949"/>
                <a:gd name="T54" fmla="*/ 594323 w 1290"/>
                <a:gd name="T55" fmla="*/ 28442 h 949"/>
                <a:gd name="T56" fmla="*/ 510330 w 1290"/>
                <a:gd name="T57" fmla="*/ 255396 h 949"/>
                <a:gd name="T58" fmla="*/ 473836 w 1290"/>
                <a:gd name="T59" fmla="*/ 255396 h 949"/>
                <a:gd name="T60" fmla="*/ 483684 w 1290"/>
                <a:gd name="T61" fmla="*/ 275711 h 949"/>
                <a:gd name="T62" fmla="*/ 610542 w 1290"/>
                <a:gd name="T63" fmla="*/ 364519 h 949"/>
                <a:gd name="T64" fmla="*/ 737980 w 1290"/>
                <a:gd name="T65" fmla="*/ 275711 h 949"/>
                <a:gd name="T66" fmla="*/ 747248 w 1290"/>
                <a:gd name="T67" fmla="*/ 255396 h 949"/>
                <a:gd name="T68" fmla="*/ 711334 w 1290"/>
                <a:gd name="T69" fmla="*/ 255396 h 949"/>
                <a:gd name="T70" fmla="*/ 59085 w 1290"/>
                <a:gd name="T71" fmla="*/ 255396 h 949"/>
                <a:gd name="T72" fmla="*/ 136706 w 1290"/>
                <a:gd name="T73" fmla="*/ 45275 h 949"/>
                <a:gd name="T74" fmla="*/ 214327 w 1290"/>
                <a:gd name="T75" fmla="*/ 255396 h 949"/>
                <a:gd name="T76" fmla="*/ 59085 w 1290"/>
                <a:gd name="T77" fmla="*/ 255396 h 949"/>
                <a:gd name="T78" fmla="*/ 610542 w 1290"/>
                <a:gd name="T79" fmla="*/ 45275 h 949"/>
                <a:gd name="T80" fmla="*/ 688743 w 1290"/>
                <a:gd name="T81" fmla="*/ 255396 h 949"/>
                <a:gd name="T82" fmla="*/ 532921 w 1290"/>
                <a:gd name="T83" fmla="*/ 255396 h 949"/>
                <a:gd name="T84" fmla="*/ 610542 w 1290"/>
                <a:gd name="T85" fmla="*/ 45275 h 9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90" h="949">
                  <a:moveTo>
                    <a:pt x="1228" y="440"/>
                  </a:moveTo>
                  <a:cubicBezTo>
                    <a:pt x="1083" y="49"/>
                    <a:pt x="1083" y="49"/>
                    <a:pt x="1083" y="49"/>
                  </a:cubicBezTo>
                  <a:cubicBezTo>
                    <a:pt x="1166" y="49"/>
                    <a:pt x="1166" y="49"/>
                    <a:pt x="1166" y="49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17" y="475"/>
                    <a:pt x="17" y="475"/>
                    <a:pt x="17" y="475"/>
                  </a:cubicBezTo>
                  <a:cubicBezTo>
                    <a:pt x="61" y="569"/>
                    <a:pt x="146" y="628"/>
                    <a:pt x="236" y="628"/>
                  </a:cubicBezTo>
                  <a:cubicBezTo>
                    <a:pt x="326" y="628"/>
                    <a:pt x="410" y="569"/>
                    <a:pt x="455" y="475"/>
                  </a:cubicBezTo>
                  <a:cubicBezTo>
                    <a:pt x="472" y="440"/>
                    <a:pt x="472" y="440"/>
                    <a:pt x="472" y="440"/>
                  </a:cubicBezTo>
                  <a:cubicBezTo>
                    <a:pt x="409" y="440"/>
                    <a:pt x="409" y="440"/>
                    <a:pt x="409" y="440"/>
                  </a:cubicBezTo>
                  <a:cubicBezTo>
                    <a:pt x="265" y="49"/>
                    <a:pt x="265" y="49"/>
                    <a:pt x="265" y="49"/>
                  </a:cubicBezTo>
                  <a:cubicBezTo>
                    <a:pt x="596" y="49"/>
                    <a:pt x="596" y="49"/>
                    <a:pt x="596" y="49"/>
                  </a:cubicBezTo>
                  <a:cubicBezTo>
                    <a:pt x="596" y="765"/>
                    <a:pt x="596" y="765"/>
                    <a:pt x="596" y="765"/>
                  </a:cubicBezTo>
                  <a:cubicBezTo>
                    <a:pt x="501" y="765"/>
                    <a:pt x="501" y="765"/>
                    <a:pt x="501" y="765"/>
                  </a:cubicBezTo>
                  <a:cubicBezTo>
                    <a:pt x="501" y="851"/>
                    <a:pt x="501" y="851"/>
                    <a:pt x="501" y="851"/>
                  </a:cubicBezTo>
                  <a:cubicBezTo>
                    <a:pt x="387" y="851"/>
                    <a:pt x="387" y="851"/>
                    <a:pt x="387" y="851"/>
                  </a:cubicBezTo>
                  <a:cubicBezTo>
                    <a:pt x="387" y="949"/>
                    <a:pt x="387" y="949"/>
                    <a:pt x="387" y="949"/>
                  </a:cubicBezTo>
                  <a:cubicBezTo>
                    <a:pt x="903" y="949"/>
                    <a:pt x="903" y="949"/>
                    <a:pt x="903" y="949"/>
                  </a:cubicBezTo>
                  <a:cubicBezTo>
                    <a:pt x="903" y="851"/>
                    <a:pt x="903" y="851"/>
                    <a:pt x="903" y="851"/>
                  </a:cubicBezTo>
                  <a:cubicBezTo>
                    <a:pt x="789" y="851"/>
                    <a:pt x="789" y="851"/>
                    <a:pt x="789" y="851"/>
                  </a:cubicBezTo>
                  <a:cubicBezTo>
                    <a:pt x="789" y="765"/>
                    <a:pt x="789" y="765"/>
                    <a:pt x="789" y="765"/>
                  </a:cubicBezTo>
                  <a:cubicBezTo>
                    <a:pt x="694" y="765"/>
                    <a:pt x="694" y="765"/>
                    <a:pt x="694" y="765"/>
                  </a:cubicBezTo>
                  <a:cubicBezTo>
                    <a:pt x="694" y="49"/>
                    <a:pt x="694" y="49"/>
                    <a:pt x="694" y="49"/>
                  </a:cubicBezTo>
                  <a:cubicBezTo>
                    <a:pt x="1026" y="49"/>
                    <a:pt x="1026" y="49"/>
                    <a:pt x="1026" y="49"/>
                  </a:cubicBezTo>
                  <a:cubicBezTo>
                    <a:pt x="881" y="440"/>
                    <a:pt x="881" y="440"/>
                    <a:pt x="881" y="440"/>
                  </a:cubicBezTo>
                  <a:cubicBezTo>
                    <a:pt x="818" y="440"/>
                    <a:pt x="818" y="440"/>
                    <a:pt x="818" y="440"/>
                  </a:cubicBezTo>
                  <a:cubicBezTo>
                    <a:pt x="835" y="475"/>
                    <a:pt x="835" y="475"/>
                    <a:pt x="835" y="475"/>
                  </a:cubicBezTo>
                  <a:cubicBezTo>
                    <a:pt x="880" y="569"/>
                    <a:pt x="964" y="628"/>
                    <a:pt x="1054" y="628"/>
                  </a:cubicBezTo>
                  <a:cubicBezTo>
                    <a:pt x="1145" y="628"/>
                    <a:pt x="1229" y="569"/>
                    <a:pt x="1274" y="475"/>
                  </a:cubicBezTo>
                  <a:cubicBezTo>
                    <a:pt x="1290" y="440"/>
                    <a:pt x="1290" y="440"/>
                    <a:pt x="1290" y="440"/>
                  </a:cubicBezTo>
                  <a:lnTo>
                    <a:pt x="1228" y="440"/>
                  </a:lnTo>
                  <a:close/>
                  <a:moveTo>
                    <a:pt x="102" y="440"/>
                  </a:moveTo>
                  <a:cubicBezTo>
                    <a:pt x="236" y="78"/>
                    <a:pt x="236" y="78"/>
                    <a:pt x="236" y="78"/>
                  </a:cubicBezTo>
                  <a:cubicBezTo>
                    <a:pt x="370" y="440"/>
                    <a:pt x="370" y="440"/>
                    <a:pt x="370" y="440"/>
                  </a:cubicBezTo>
                  <a:lnTo>
                    <a:pt x="102" y="440"/>
                  </a:lnTo>
                  <a:close/>
                  <a:moveTo>
                    <a:pt x="1054" y="78"/>
                  </a:moveTo>
                  <a:cubicBezTo>
                    <a:pt x="1189" y="440"/>
                    <a:pt x="1189" y="440"/>
                    <a:pt x="1189" y="440"/>
                  </a:cubicBezTo>
                  <a:cubicBezTo>
                    <a:pt x="920" y="440"/>
                    <a:pt x="920" y="440"/>
                    <a:pt x="920" y="440"/>
                  </a:cubicBezTo>
                  <a:lnTo>
                    <a:pt x="1054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2" name="Freeform 43">
              <a:extLst>
                <a:ext uri="{FF2B5EF4-FFF2-40B4-BE49-F238E27FC236}">
                  <a16:creationId xmlns:a16="http://schemas.microsoft.com/office/drawing/2014/main" id="{12420C13-4A8E-4A22-A011-5A1C87A200CA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6677235" y="3162158"/>
              <a:ext cx="830275" cy="642189"/>
            </a:xfrm>
            <a:custGeom>
              <a:avLst/>
              <a:gdLst>
                <a:gd name="T0" fmla="*/ 762299 w 1539"/>
                <a:gd name="T1" fmla="*/ 284938 h 1190"/>
                <a:gd name="T2" fmla="*/ 640375 w 1539"/>
                <a:gd name="T3" fmla="*/ 72853 h 1190"/>
                <a:gd name="T4" fmla="*/ 561609 w 1539"/>
                <a:gd name="T5" fmla="*/ 55584 h 1190"/>
                <a:gd name="T6" fmla="*/ 262192 w 1539"/>
                <a:gd name="T7" fmla="*/ 0 h 1190"/>
                <a:gd name="T8" fmla="*/ 212559 w 1539"/>
                <a:gd name="T9" fmla="*/ 67457 h 1190"/>
                <a:gd name="T10" fmla="*/ 67976 w 1539"/>
                <a:gd name="T11" fmla="*/ 147326 h 1190"/>
                <a:gd name="T12" fmla="*/ 48554 w 1539"/>
                <a:gd name="T13" fmla="*/ 212624 h 1190"/>
                <a:gd name="T14" fmla="*/ 0 w 1539"/>
                <a:gd name="T15" fmla="*/ 353474 h 1190"/>
                <a:gd name="T16" fmla="*/ 64739 w 1539"/>
                <a:gd name="T17" fmla="*/ 387472 h 1190"/>
                <a:gd name="T18" fmla="*/ 158071 w 1539"/>
                <a:gd name="T19" fmla="*/ 459246 h 1190"/>
                <a:gd name="T20" fmla="*/ 261113 w 1539"/>
                <a:gd name="T21" fmla="*/ 465182 h 1190"/>
                <a:gd name="T22" fmla="*/ 431052 w 1539"/>
                <a:gd name="T23" fmla="*/ 497022 h 1190"/>
                <a:gd name="T24" fmla="*/ 568622 w 1539"/>
                <a:gd name="T25" fmla="*/ 476515 h 1190"/>
                <a:gd name="T26" fmla="*/ 596676 w 1539"/>
                <a:gd name="T27" fmla="*/ 553146 h 1190"/>
                <a:gd name="T28" fmla="*/ 616097 w 1539"/>
                <a:gd name="T29" fmla="*/ 642189 h 1190"/>
                <a:gd name="T30" fmla="*/ 651704 w 1539"/>
                <a:gd name="T31" fmla="*/ 566098 h 1190"/>
                <a:gd name="T32" fmla="*/ 778484 w 1539"/>
                <a:gd name="T33" fmla="*/ 386393 h 1190"/>
                <a:gd name="T34" fmla="*/ 778484 w 1539"/>
                <a:gd name="T35" fmla="*/ 282779 h 1190"/>
                <a:gd name="T36" fmla="*/ 246547 w 1539"/>
                <a:gd name="T37" fmla="*/ 262812 h 1190"/>
                <a:gd name="T38" fmla="*/ 388972 w 1539"/>
                <a:gd name="T39" fmla="*/ 354013 h 1190"/>
                <a:gd name="T40" fmla="*/ 255718 w 1539"/>
                <a:gd name="T41" fmla="*/ 436041 h 1190"/>
                <a:gd name="T42" fmla="*/ 61502 w 1539"/>
                <a:gd name="T43" fmla="*/ 317857 h 1190"/>
                <a:gd name="T44" fmla="*/ 103582 w 1539"/>
                <a:gd name="T45" fmla="*/ 182943 h 1190"/>
                <a:gd name="T46" fmla="*/ 229283 w 1539"/>
                <a:gd name="T47" fmla="*/ 91741 h 1190"/>
                <a:gd name="T48" fmla="*/ 217954 w 1539"/>
                <a:gd name="T49" fmla="*/ 252019 h 1190"/>
                <a:gd name="T50" fmla="*/ 61502 w 1539"/>
                <a:gd name="T51" fmla="*/ 317857 h 1190"/>
                <a:gd name="T52" fmla="*/ 409473 w 1539"/>
                <a:gd name="T53" fmla="*/ 344839 h 1190"/>
                <a:gd name="T54" fmla="*/ 439684 w 1539"/>
                <a:gd name="T55" fmla="*/ 165674 h 1190"/>
                <a:gd name="T56" fmla="*/ 451014 w 1539"/>
                <a:gd name="T57" fmla="*/ 344300 h 1190"/>
                <a:gd name="T58" fmla="*/ 298338 w 1539"/>
                <a:gd name="T59" fmla="*/ 88503 h 1190"/>
                <a:gd name="T60" fmla="*/ 338800 w 1539"/>
                <a:gd name="T61" fmla="*/ 191577 h 1190"/>
                <a:gd name="T62" fmla="*/ 298338 w 1539"/>
                <a:gd name="T63" fmla="*/ 88503 h 1190"/>
                <a:gd name="T64" fmla="*/ 568622 w 1539"/>
                <a:gd name="T65" fmla="*/ 100915 h 1190"/>
                <a:gd name="T66" fmla="*/ 529779 w 1539"/>
                <a:gd name="T67" fmla="*/ 181324 h 1190"/>
                <a:gd name="T68" fmla="*/ 588584 w 1539"/>
                <a:gd name="T69" fmla="*/ 128977 h 1190"/>
                <a:gd name="T70" fmla="*/ 556214 w 1539"/>
                <a:gd name="T71" fmla="*/ 195895 h 1190"/>
                <a:gd name="T72" fmla="*/ 610703 w 1539"/>
                <a:gd name="T73" fmla="*/ 116565 h 1190"/>
                <a:gd name="T74" fmla="*/ 611782 w 1539"/>
                <a:gd name="T75" fmla="*/ 226115 h 1190"/>
                <a:gd name="T76" fmla="*/ 447777 w 1539"/>
                <a:gd name="T77" fmla="*/ 136533 h 1190"/>
                <a:gd name="T78" fmla="*/ 550280 w 1539"/>
                <a:gd name="T79" fmla="*/ 84726 h 1190"/>
                <a:gd name="T80" fmla="*/ 269745 w 1539"/>
                <a:gd name="T81" fmla="*/ 103074 h 1190"/>
                <a:gd name="T82" fmla="*/ 318839 w 1539"/>
                <a:gd name="T83" fmla="*/ 201291 h 1190"/>
                <a:gd name="T84" fmla="*/ 269745 w 1539"/>
                <a:gd name="T85" fmla="*/ 103074 h 1190"/>
                <a:gd name="T86" fmla="*/ 543266 w 1539"/>
                <a:gd name="T87" fmla="*/ 222338 h 1190"/>
                <a:gd name="T88" fmla="*/ 591281 w 1539"/>
                <a:gd name="T89" fmla="*/ 368584 h 1190"/>
                <a:gd name="T90" fmla="*/ 477988 w 1539"/>
                <a:gd name="T91" fmla="*/ 357251 h 1190"/>
                <a:gd name="T92" fmla="*/ 727772 w 1539"/>
                <a:gd name="T93" fmla="*/ 323793 h 1190"/>
                <a:gd name="T94" fmla="*/ 726693 w 1539"/>
                <a:gd name="T95" fmla="*/ 335665 h 1190"/>
                <a:gd name="T96" fmla="*/ 612321 w 1539"/>
                <a:gd name="T97" fmla="*/ 260653 h 1190"/>
                <a:gd name="T98" fmla="*/ 623650 w 1539"/>
                <a:gd name="T99" fmla="*/ 441977 h 1190"/>
                <a:gd name="T100" fmla="*/ 613940 w 1539"/>
                <a:gd name="T101" fmla="*/ 385853 h 1190"/>
                <a:gd name="T102" fmla="*/ 639835 w 1539"/>
                <a:gd name="T103" fmla="*/ 471658 h 1190"/>
                <a:gd name="T104" fmla="*/ 726693 w 1539"/>
                <a:gd name="T105" fmla="*/ 389091 h 1190"/>
                <a:gd name="T106" fmla="*/ 622032 w 1539"/>
                <a:gd name="T107" fmla="*/ 502418 h 1190"/>
                <a:gd name="T108" fmla="*/ 81463 w 1539"/>
                <a:gd name="T109" fmla="*/ 362648 h 1190"/>
                <a:gd name="T110" fmla="*/ 81463 w 1539"/>
                <a:gd name="T111" fmla="*/ 345919 h 1190"/>
                <a:gd name="T112" fmla="*/ 194756 w 1539"/>
                <a:gd name="T113" fmla="*/ 409598 h 1190"/>
                <a:gd name="T114" fmla="*/ 81463 w 1539"/>
                <a:gd name="T115" fmla="*/ 362648 h 1190"/>
                <a:gd name="T116" fmla="*/ 591820 w 1539"/>
                <a:gd name="T117" fmla="*/ 391250 h 1190"/>
                <a:gd name="T118" fmla="*/ 577254 w 1539"/>
                <a:gd name="T119" fmla="*/ 447913 h 1190"/>
                <a:gd name="T120" fmla="*/ 508739 w 1539"/>
                <a:gd name="T121" fmla="*/ 419312 h 1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9" h="1190">
                  <a:moveTo>
                    <a:pt x="1443" y="524"/>
                  </a:moveTo>
                  <a:cubicBezTo>
                    <a:pt x="1432" y="524"/>
                    <a:pt x="1422" y="525"/>
                    <a:pt x="1413" y="528"/>
                  </a:cubicBezTo>
                  <a:cubicBezTo>
                    <a:pt x="1173" y="179"/>
                    <a:pt x="1173" y="179"/>
                    <a:pt x="1173" y="179"/>
                  </a:cubicBezTo>
                  <a:cubicBezTo>
                    <a:pt x="1182" y="166"/>
                    <a:pt x="1187" y="151"/>
                    <a:pt x="1187" y="135"/>
                  </a:cubicBezTo>
                  <a:cubicBezTo>
                    <a:pt x="1187" y="93"/>
                    <a:pt x="1152" y="59"/>
                    <a:pt x="1110" y="59"/>
                  </a:cubicBezTo>
                  <a:cubicBezTo>
                    <a:pt x="1079" y="59"/>
                    <a:pt x="1053" y="77"/>
                    <a:pt x="1041" y="103"/>
                  </a:cubicBezTo>
                  <a:cubicBezTo>
                    <a:pt x="579" y="74"/>
                    <a:pt x="579" y="74"/>
                    <a:pt x="579" y="74"/>
                  </a:cubicBezTo>
                  <a:cubicBezTo>
                    <a:pt x="570" y="32"/>
                    <a:pt x="531" y="0"/>
                    <a:pt x="486" y="0"/>
                  </a:cubicBezTo>
                  <a:cubicBezTo>
                    <a:pt x="433" y="0"/>
                    <a:pt x="390" y="43"/>
                    <a:pt x="390" y="96"/>
                  </a:cubicBezTo>
                  <a:cubicBezTo>
                    <a:pt x="390" y="106"/>
                    <a:pt x="392" y="116"/>
                    <a:pt x="394" y="125"/>
                  </a:cubicBezTo>
                  <a:cubicBezTo>
                    <a:pt x="160" y="282"/>
                    <a:pt x="160" y="282"/>
                    <a:pt x="160" y="282"/>
                  </a:cubicBezTo>
                  <a:cubicBezTo>
                    <a:pt x="150" y="276"/>
                    <a:pt x="139" y="273"/>
                    <a:pt x="126" y="273"/>
                  </a:cubicBezTo>
                  <a:cubicBezTo>
                    <a:pt x="90" y="273"/>
                    <a:pt x="60" y="302"/>
                    <a:pt x="60" y="339"/>
                  </a:cubicBezTo>
                  <a:cubicBezTo>
                    <a:pt x="60" y="362"/>
                    <a:pt x="72" y="382"/>
                    <a:pt x="90" y="394"/>
                  </a:cubicBezTo>
                  <a:cubicBezTo>
                    <a:pt x="60" y="581"/>
                    <a:pt x="60" y="581"/>
                    <a:pt x="60" y="581"/>
                  </a:cubicBezTo>
                  <a:cubicBezTo>
                    <a:pt x="26" y="588"/>
                    <a:pt x="0" y="619"/>
                    <a:pt x="0" y="655"/>
                  </a:cubicBezTo>
                  <a:cubicBezTo>
                    <a:pt x="0" y="698"/>
                    <a:pt x="34" y="732"/>
                    <a:pt x="76" y="732"/>
                  </a:cubicBezTo>
                  <a:cubicBezTo>
                    <a:pt x="93" y="732"/>
                    <a:pt x="108" y="727"/>
                    <a:pt x="120" y="718"/>
                  </a:cubicBezTo>
                  <a:cubicBezTo>
                    <a:pt x="295" y="834"/>
                    <a:pt x="295" y="834"/>
                    <a:pt x="295" y="834"/>
                  </a:cubicBezTo>
                  <a:cubicBezTo>
                    <a:pt x="294" y="839"/>
                    <a:pt x="293" y="845"/>
                    <a:pt x="293" y="851"/>
                  </a:cubicBezTo>
                  <a:cubicBezTo>
                    <a:pt x="293" y="904"/>
                    <a:pt x="336" y="947"/>
                    <a:pt x="389" y="947"/>
                  </a:cubicBezTo>
                  <a:cubicBezTo>
                    <a:pt x="438" y="947"/>
                    <a:pt x="479" y="910"/>
                    <a:pt x="484" y="862"/>
                  </a:cubicBezTo>
                  <a:cubicBezTo>
                    <a:pt x="666" y="829"/>
                    <a:pt x="666" y="829"/>
                    <a:pt x="666" y="829"/>
                  </a:cubicBezTo>
                  <a:cubicBezTo>
                    <a:pt x="687" y="883"/>
                    <a:pt x="739" y="921"/>
                    <a:pt x="799" y="921"/>
                  </a:cubicBezTo>
                  <a:cubicBezTo>
                    <a:pt x="854" y="921"/>
                    <a:pt x="902" y="890"/>
                    <a:pt x="926" y="844"/>
                  </a:cubicBezTo>
                  <a:cubicBezTo>
                    <a:pt x="1054" y="883"/>
                    <a:pt x="1054" y="883"/>
                    <a:pt x="1054" y="883"/>
                  </a:cubicBezTo>
                  <a:cubicBezTo>
                    <a:pt x="1058" y="908"/>
                    <a:pt x="1075" y="928"/>
                    <a:pt x="1098" y="936"/>
                  </a:cubicBezTo>
                  <a:cubicBezTo>
                    <a:pt x="1106" y="1025"/>
                    <a:pt x="1106" y="1025"/>
                    <a:pt x="1106" y="1025"/>
                  </a:cubicBezTo>
                  <a:cubicBezTo>
                    <a:pt x="1076" y="1039"/>
                    <a:pt x="1055" y="1069"/>
                    <a:pt x="1055" y="1104"/>
                  </a:cubicBezTo>
                  <a:cubicBezTo>
                    <a:pt x="1055" y="1151"/>
                    <a:pt x="1094" y="1190"/>
                    <a:pt x="1142" y="1190"/>
                  </a:cubicBezTo>
                  <a:cubicBezTo>
                    <a:pt x="1189" y="1190"/>
                    <a:pt x="1228" y="1151"/>
                    <a:pt x="1228" y="1104"/>
                  </a:cubicBezTo>
                  <a:cubicBezTo>
                    <a:pt x="1228" y="1083"/>
                    <a:pt x="1220" y="1064"/>
                    <a:pt x="1208" y="1049"/>
                  </a:cubicBezTo>
                  <a:cubicBezTo>
                    <a:pt x="1417" y="712"/>
                    <a:pt x="1417" y="712"/>
                    <a:pt x="1417" y="712"/>
                  </a:cubicBezTo>
                  <a:cubicBezTo>
                    <a:pt x="1425" y="714"/>
                    <a:pt x="1434" y="716"/>
                    <a:pt x="1443" y="716"/>
                  </a:cubicBezTo>
                  <a:cubicBezTo>
                    <a:pt x="1495" y="716"/>
                    <a:pt x="1539" y="672"/>
                    <a:pt x="1539" y="620"/>
                  </a:cubicBezTo>
                  <a:cubicBezTo>
                    <a:pt x="1539" y="567"/>
                    <a:pt x="1495" y="524"/>
                    <a:pt x="1443" y="524"/>
                  </a:cubicBezTo>
                  <a:close/>
                  <a:moveTo>
                    <a:pt x="417" y="759"/>
                  </a:moveTo>
                  <a:cubicBezTo>
                    <a:pt x="457" y="487"/>
                    <a:pt x="457" y="487"/>
                    <a:pt x="457" y="487"/>
                  </a:cubicBezTo>
                  <a:cubicBezTo>
                    <a:pt x="608" y="411"/>
                    <a:pt x="608" y="411"/>
                    <a:pt x="608" y="411"/>
                  </a:cubicBezTo>
                  <a:cubicBezTo>
                    <a:pt x="721" y="656"/>
                    <a:pt x="721" y="656"/>
                    <a:pt x="721" y="656"/>
                  </a:cubicBezTo>
                  <a:cubicBezTo>
                    <a:pt x="682" y="682"/>
                    <a:pt x="656" y="725"/>
                    <a:pt x="656" y="775"/>
                  </a:cubicBezTo>
                  <a:cubicBezTo>
                    <a:pt x="474" y="808"/>
                    <a:pt x="474" y="808"/>
                    <a:pt x="474" y="808"/>
                  </a:cubicBezTo>
                  <a:cubicBezTo>
                    <a:pt x="463" y="785"/>
                    <a:pt x="442" y="767"/>
                    <a:pt x="417" y="759"/>
                  </a:cubicBezTo>
                  <a:close/>
                  <a:moveTo>
                    <a:pt x="114" y="589"/>
                  </a:moveTo>
                  <a:cubicBezTo>
                    <a:pt x="144" y="402"/>
                    <a:pt x="144" y="402"/>
                    <a:pt x="144" y="402"/>
                  </a:cubicBezTo>
                  <a:cubicBezTo>
                    <a:pt x="172" y="394"/>
                    <a:pt x="192" y="369"/>
                    <a:pt x="192" y="339"/>
                  </a:cubicBezTo>
                  <a:cubicBezTo>
                    <a:pt x="192" y="335"/>
                    <a:pt x="192" y="332"/>
                    <a:pt x="191" y="328"/>
                  </a:cubicBezTo>
                  <a:cubicBezTo>
                    <a:pt x="425" y="170"/>
                    <a:pt x="425" y="170"/>
                    <a:pt x="425" y="170"/>
                  </a:cubicBezTo>
                  <a:cubicBezTo>
                    <a:pt x="431" y="175"/>
                    <a:pt x="438" y="179"/>
                    <a:pt x="445" y="183"/>
                  </a:cubicBezTo>
                  <a:cubicBezTo>
                    <a:pt x="404" y="467"/>
                    <a:pt x="404" y="467"/>
                    <a:pt x="404" y="467"/>
                  </a:cubicBezTo>
                  <a:cubicBezTo>
                    <a:pt x="132" y="604"/>
                    <a:pt x="132" y="604"/>
                    <a:pt x="132" y="604"/>
                  </a:cubicBezTo>
                  <a:cubicBezTo>
                    <a:pt x="127" y="598"/>
                    <a:pt x="121" y="593"/>
                    <a:pt x="114" y="589"/>
                  </a:cubicBezTo>
                  <a:close/>
                  <a:moveTo>
                    <a:pt x="799" y="633"/>
                  </a:moveTo>
                  <a:cubicBezTo>
                    <a:pt x="785" y="633"/>
                    <a:pt x="772" y="635"/>
                    <a:pt x="759" y="639"/>
                  </a:cubicBezTo>
                  <a:cubicBezTo>
                    <a:pt x="645" y="392"/>
                    <a:pt x="645" y="392"/>
                    <a:pt x="645" y="392"/>
                  </a:cubicBezTo>
                  <a:cubicBezTo>
                    <a:pt x="815" y="307"/>
                    <a:pt x="815" y="307"/>
                    <a:pt x="815" y="307"/>
                  </a:cubicBezTo>
                  <a:cubicBezTo>
                    <a:pt x="958" y="386"/>
                    <a:pt x="958" y="386"/>
                    <a:pt x="958" y="386"/>
                  </a:cubicBezTo>
                  <a:cubicBezTo>
                    <a:pt x="836" y="638"/>
                    <a:pt x="836" y="638"/>
                    <a:pt x="836" y="638"/>
                  </a:cubicBezTo>
                  <a:cubicBezTo>
                    <a:pt x="824" y="635"/>
                    <a:pt x="812" y="633"/>
                    <a:pt x="799" y="633"/>
                  </a:cubicBezTo>
                  <a:close/>
                  <a:moveTo>
                    <a:pt x="553" y="164"/>
                  </a:moveTo>
                  <a:cubicBezTo>
                    <a:pt x="770" y="283"/>
                    <a:pt x="770" y="283"/>
                    <a:pt x="770" y="283"/>
                  </a:cubicBezTo>
                  <a:cubicBezTo>
                    <a:pt x="628" y="355"/>
                    <a:pt x="628" y="355"/>
                    <a:pt x="628" y="355"/>
                  </a:cubicBezTo>
                  <a:cubicBezTo>
                    <a:pt x="544" y="172"/>
                    <a:pt x="544" y="172"/>
                    <a:pt x="544" y="172"/>
                  </a:cubicBezTo>
                  <a:cubicBezTo>
                    <a:pt x="547" y="170"/>
                    <a:pt x="550" y="167"/>
                    <a:pt x="553" y="164"/>
                  </a:cubicBezTo>
                  <a:close/>
                  <a:moveTo>
                    <a:pt x="874" y="277"/>
                  </a:moveTo>
                  <a:cubicBezTo>
                    <a:pt x="1054" y="187"/>
                    <a:pt x="1054" y="187"/>
                    <a:pt x="1054" y="187"/>
                  </a:cubicBezTo>
                  <a:cubicBezTo>
                    <a:pt x="1054" y="187"/>
                    <a:pt x="1054" y="187"/>
                    <a:pt x="1054" y="188"/>
                  </a:cubicBezTo>
                  <a:cubicBezTo>
                    <a:pt x="982" y="336"/>
                    <a:pt x="982" y="336"/>
                    <a:pt x="982" y="336"/>
                  </a:cubicBezTo>
                  <a:lnTo>
                    <a:pt x="874" y="277"/>
                  </a:lnTo>
                  <a:close/>
                  <a:moveTo>
                    <a:pt x="1091" y="239"/>
                  </a:moveTo>
                  <a:cubicBezTo>
                    <a:pt x="1093" y="397"/>
                    <a:pt x="1093" y="397"/>
                    <a:pt x="1093" y="397"/>
                  </a:cubicBezTo>
                  <a:cubicBezTo>
                    <a:pt x="1031" y="363"/>
                    <a:pt x="1031" y="363"/>
                    <a:pt x="1031" y="363"/>
                  </a:cubicBezTo>
                  <a:lnTo>
                    <a:pt x="1091" y="239"/>
                  </a:lnTo>
                  <a:close/>
                  <a:moveTo>
                    <a:pt x="1132" y="216"/>
                  </a:moveTo>
                  <a:cubicBezTo>
                    <a:pt x="1354" y="540"/>
                    <a:pt x="1354" y="540"/>
                    <a:pt x="1354" y="540"/>
                  </a:cubicBezTo>
                  <a:cubicBezTo>
                    <a:pt x="1134" y="419"/>
                    <a:pt x="1134" y="419"/>
                    <a:pt x="1134" y="419"/>
                  </a:cubicBezTo>
                  <a:lnTo>
                    <a:pt x="1132" y="216"/>
                  </a:lnTo>
                  <a:close/>
                  <a:moveTo>
                    <a:pt x="830" y="253"/>
                  </a:moveTo>
                  <a:cubicBezTo>
                    <a:pt x="608" y="131"/>
                    <a:pt x="608" y="131"/>
                    <a:pt x="608" y="131"/>
                  </a:cubicBezTo>
                  <a:cubicBezTo>
                    <a:pt x="1020" y="157"/>
                    <a:pt x="1020" y="157"/>
                    <a:pt x="1020" y="157"/>
                  </a:cubicBezTo>
                  <a:lnTo>
                    <a:pt x="830" y="253"/>
                  </a:lnTo>
                  <a:close/>
                  <a:moveTo>
                    <a:pt x="500" y="191"/>
                  </a:moveTo>
                  <a:cubicBezTo>
                    <a:pt x="502" y="191"/>
                    <a:pt x="504" y="190"/>
                    <a:pt x="506" y="190"/>
                  </a:cubicBezTo>
                  <a:cubicBezTo>
                    <a:pt x="591" y="373"/>
                    <a:pt x="591" y="373"/>
                    <a:pt x="591" y="373"/>
                  </a:cubicBezTo>
                  <a:cubicBezTo>
                    <a:pt x="464" y="437"/>
                    <a:pt x="464" y="437"/>
                    <a:pt x="464" y="437"/>
                  </a:cubicBezTo>
                  <a:lnTo>
                    <a:pt x="500" y="191"/>
                  </a:lnTo>
                  <a:close/>
                  <a:moveTo>
                    <a:pt x="886" y="662"/>
                  </a:moveTo>
                  <a:cubicBezTo>
                    <a:pt x="1007" y="412"/>
                    <a:pt x="1007" y="412"/>
                    <a:pt x="1007" y="412"/>
                  </a:cubicBezTo>
                  <a:cubicBezTo>
                    <a:pt x="1094" y="460"/>
                    <a:pt x="1094" y="460"/>
                    <a:pt x="1094" y="460"/>
                  </a:cubicBezTo>
                  <a:cubicBezTo>
                    <a:pt x="1096" y="683"/>
                    <a:pt x="1096" y="683"/>
                    <a:pt x="1096" y="683"/>
                  </a:cubicBezTo>
                  <a:cubicBezTo>
                    <a:pt x="933" y="723"/>
                    <a:pt x="933" y="723"/>
                    <a:pt x="933" y="723"/>
                  </a:cubicBezTo>
                  <a:cubicBezTo>
                    <a:pt x="923" y="699"/>
                    <a:pt x="906" y="678"/>
                    <a:pt x="886" y="662"/>
                  </a:cubicBezTo>
                  <a:close/>
                  <a:moveTo>
                    <a:pt x="1135" y="483"/>
                  </a:moveTo>
                  <a:cubicBezTo>
                    <a:pt x="1349" y="600"/>
                    <a:pt x="1349" y="600"/>
                    <a:pt x="1349" y="600"/>
                  </a:cubicBezTo>
                  <a:cubicBezTo>
                    <a:pt x="1347" y="606"/>
                    <a:pt x="1347" y="613"/>
                    <a:pt x="1347" y="620"/>
                  </a:cubicBezTo>
                  <a:cubicBezTo>
                    <a:pt x="1347" y="620"/>
                    <a:pt x="1347" y="621"/>
                    <a:pt x="1347" y="622"/>
                  </a:cubicBezTo>
                  <a:cubicBezTo>
                    <a:pt x="1138" y="673"/>
                    <a:pt x="1138" y="673"/>
                    <a:pt x="1138" y="673"/>
                  </a:cubicBezTo>
                  <a:lnTo>
                    <a:pt x="1135" y="483"/>
                  </a:lnTo>
                  <a:close/>
                  <a:moveTo>
                    <a:pt x="1355" y="662"/>
                  </a:moveTo>
                  <a:cubicBezTo>
                    <a:pt x="1156" y="819"/>
                    <a:pt x="1156" y="819"/>
                    <a:pt x="1156" y="819"/>
                  </a:cubicBezTo>
                  <a:cubicBezTo>
                    <a:pt x="1151" y="815"/>
                    <a:pt x="1145" y="813"/>
                    <a:pt x="1139" y="811"/>
                  </a:cubicBezTo>
                  <a:cubicBezTo>
                    <a:pt x="1138" y="715"/>
                    <a:pt x="1138" y="715"/>
                    <a:pt x="1138" y="715"/>
                  </a:cubicBezTo>
                  <a:lnTo>
                    <a:pt x="1355" y="662"/>
                  </a:lnTo>
                  <a:close/>
                  <a:moveTo>
                    <a:pt x="1186" y="874"/>
                  </a:moveTo>
                  <a:cubicBezTo>
                    <a:pt x="1186" y="866"/>
                    <a:pt x="1184" y="858"/>
                    <a:pt x="1182" y="851"/>
                  </a:cubicBezTo>
                  <a:cubicBezTo>
                    <a:pt x="1347" y="721"/>
                    <a:pt x="1347" y="721"/>
                    <a:pt x="1347" y="721"/>
                  </a:cubicBezTo>
                  <a:cubicBezTo>
                    <a:pt x="1161" y="1020"/>
                    <a:pt x="1161" y="1020"/>
                    <a:pt x="1161" y="1020"/>
                  </a:cubicBezTo>
                  <a:cubicBezTo>
                    <a:pt x="1153" y="931"/>
                    <a:pt x="1153" y="931"/>
                    <a:pt x="1153" y="931"/>
                  </a:cubicBezTo>
                  <a:cubicBezTo>
                    <a:pt x="1172" y="919"/>
                    <a:pt x="1186" y="898"/>
                    <a:pt x="1186" y="874"/>
                  </a:cubicBezTo>
                  <a:close/>
                  <a:moveTo>
                    <a:pt x="151" y="672"/>
                  </a:moveTo>
                  <a:cubicBezTo>
                    <a:pt x="152" y="667"/>
                    <a:pt x="153" y="661"/>
                    <a:pt x="153" y="655"/>
                  </a:cubicBezTo>
                  <a:cubicBezTo>
                    <a:pt x="153" y="650"/>
                    <a:pt x="152" y="646"/>
                    <a:pt x="151" y="641"/>
                  </a:cubicBezTo>
                  <a:cubicBezTo>
                    <a:pt x="397" y="517"/>
                    <a:pt x="397" y="517"/>
                    <a:pt x="397" y="517"/>
                  </a:cubicBezTo>
                  <a:cubicBezTo>
                    <a:pt x="361" y="759"/>
                    <a:pt x="361" y="759"/>
                    <a:pt x="361" y="759"/>
                  </a:cubicBezTo>
                  <a:cubicBezTo>
                    <a:pt x="345" y="764"/>
                    <a:pt x="331" y="773"/>
                    <a:pt x="320" y="784"/>
                  </a:cubicBezTo>
                  <a:lnTo>
                    <a:pt x="151" y="672"/>
                  </a:lnTo>
                  <a:close/>
                  <a:moveTo>
                    <a:pt x="942" y="763"/>
                  </a:moveTo>
                  <a:cubicBezTo>
                    <a:pt x="1097" y="725"/>
                    <a:pt x="1097" y="725"/>
                    <a:pt x="1097" y="725"/>
                  </a:cubicBezTo>
                  <a:cubicBezTo>
                    <a:pt x="1098" y="812"/>
                    <a:pt x="1098" y="812"/>
                    <a:pt x="1098" y="812"/>
                  </a:cubicBezTo>
                  <a:cubicBezTo>
                    <a:pt x="1087" y="815"/>
                    <a:pt x="1078" y="822"/>
                    <a:pt x="1070" y="830"/>
                  </a:cubicBezTo>
                  <a:cubicBezTo>
                    <a:pt x="942" y="791"/>
                    <a:pt x="942" y="791"/>
                    <a:pt x="942" y="791"/>
                  </a:cubicBezTo>
                  <a:cubicBezTo>
                    <a:pt x="943" y="787"/>
                    <a:pt x="943" y="782"/>
                    <a:pt x="943" y="777"/>
                  </a:cubicBezTo>
                  <a:cubicBezTo>
                    <a:pt x="943" y="772"/>
                    <a:pt x="943" y="768"/>
                    <a:pt x="942" y="7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3" name="Freeform 5">
              <a:extLst>
                <a:ext uri="{FF2B5EF4-FFF2-40B4-BE49-F238E27FC236}">
                  <a16:creationId xmlns:a16="http://schemas.microsoft.com/office/drawing/2014/main" id="{CE75A1C2-2AF9-4E36-9823-1486A5323590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8057365" y="5183890"/>
              <a:ext cx="714087" cy="788762"/>
            </a:xfrm>
            <a:custGeom>
              <a:avLst/>
              <a:gdLst>
                <a:gd name="T0" fmla="*/ 426634 w 4869"/>
                <a:gd name="T1" fmla="*/ 103162 h 5398"/>
                <a:gd name="T2" fmla="*/ 355357 w 4869"/>
                <a:gd name="T3" fmla="*/ 86504 h 5398"/>
                <a:gd name="T4" fmla="*/ 548215 w 4869"/>
                <a:gd name="T5" fmla="*/ 420391 h 5398"/>
                <a:gd name="T6" fmla="*/ 570360 w 4869"/>
                <a:gd name="T7" fmla="*/ 596905 h 5398"/>
                <a:gd name="T8" fmla="*/ 663489 w 4869"/>
                <a:gd name="T9" fmla="*/ 618677 h 5398"/>
                <a:gd name="T10" fmla="*/ 706021 w 4869"/>
                <a:gd name="T11" fmla="*/ 574841 h 5398"/>
                <a:gd name="T12" fmla="*/ 643690 w 4869"/>
                <a:gd name="T13" fmla="*/ 590037 h 5398"/>
                <a:gd name="T14" fmla="*/ 223510 w 4869"/>
                <a:gd name="T15" fmla="*/ 391312 h 5398"/>
                <a:gd name="T16" fmla="*/ 369730 w 4869"/>
                <a:gd name="T17" fmla="*/ 260680 h 5398"/>
                <a:gd name="T18" fmla="*/ 400088 w 4869"/>
                <a:gd name="T19" fmla="*/ 746241 h 5398"/>
                <a:gd name="T20" fmla="*/ 312386 w 4869"/>
                <a:gd name="T21" fmla="*/ 744341 h 5398"/>
                <a:gd name="T22" fmla="*/ 316492 w 4869"/>
                <a:gd name="T23" fmla="*/ 764798 h 5398"/>
                <a:gd name="T24" fmla="*/ 367676 w 4869"/>
                <a:gd name="T25" fmla="*/ 779264 h 5398"/>
                <a:gd name="T26" fmla="*/ 401995 w 4869"/>
                <a:gd name="T27" fmla="*/ 755592 h 5398"/>
                <a:gd name="T28" fmla="*/ 378969 w 4869"/>
                <a:gd name="T29" fmla="*/ 693929 h 5398"/>
                <a:gd name="T30" fmla="*/ 296546 w 4869"/>
                <a:gd name="T31" fmla="*/ 576156 h 5398"/>
                <a:gd name="T32" fmla="*/ 303146 w 4869"/>
                <a:gd name="T33" fmla="*/ 597636 h 5398"/>
                <a:gd name="T34" fmla="*/ 13053 w 4869"/>
                <a:gd name="T35" fmla="*/ 240954 h 5398"/>
                <a:gd name="T36" fmla="*/ 121581 w 4869"/>
                <a:gd name="T37" fmla="*/ 203547 h 5398"/>
                <a:gd name="T38" fmla="*/ 162646 w 4869"/>
                <a:gd name="T39" fmla="*/ 362380 h 5398"/>
                <a:gd name="T40" fmla="*/ 92102 w 4869"/>
                <a:gd name="T41" fmla="*/ 263895 h 5398"/>
                <a:gd name="T42" fmla="*/ 39158 w 4869"/>
                <a:gd name="T43" fmla="*/ 241100 h 5398"/>
                <a:gd name="T44" fmla="*/ 32558 w 4869"/>
                <a:gd name="T45" fmla="*/ 235401 h 5398"/>
                <a:gd name="T46" fmla="*/ 613918 w 4869"/>
                <a:gd name="T47" fmla="*/ 238324 h 5398"/>
                <a:gd name="T48" fmla="*/ 653956 w 4869"/>
                <a:gd name="T49" fmla="*/ 224442 h 5398"/>
                <a:gd name="T50" fmla="*/ 658063 w 4869"/>
                <a:gd name="T51" fmla="*/ 239346 h 5398"/>
                <a:gd name="T52" fmla="*/ 600572 w 4869"/>
                <a:gd name="T53" fmla="*/ 214214 h 5398"/>
                <a:gd name="T54" fmla="*/ 657330 w 4869"/>
                <a:gd name="T55" fmla="*/ 171254 h 5398"/>
                <a:gd name="T56" fmla="*/ 641490 w 4869"/>
                <a:gd name="T57" fmla="*/ 308754 h 5398"/>
                <a:gd name="T58" fmla="*/ 630638 w 4869"/>
                <a:gd name="T59" fmla="*/ 218013 h 5398"/>
                <a:gd name="T60" fmla="*/ 642224 w 4869"/>
                <a:gd name="T61" fmla="*/ 239639 h 5398"/>
                <a:gd name="T62" fmla="*/ 671702 w 4869"/>
                <a:gd name="T63" fmla="*/ 240954 h 5398"/>
                <a:gd name="T64" fmla="*/ 665836 w 4869"/>
                <a:gd name="T65" fmla="*/ 227511 h 5398"/>
                <a:gd name="T66" fmla="*/ 654396 w 4869"/>
                <a:gd name="T67" fmla="*/ 205885 h 5398"/>
                <a:gd name="T68" fmla="*/ 647357 w 4869"/>
                <a:gd name="T69" fmla="*/ 199309 h 5398"/>
                <a:gd name="T70" fmla="*/ 613625 w 4869"/>
                <a:gd name="T71" fmla="*/ 262872 h 5398"/>
                <a:gd name="T72" fmla="*/ 619638 w 4869"/>
                <a:gd name="T73" fmla="*/ 244753 h 5398"/>
                <a:gd name="T74" fmla="*/ 596759 w 4869"/>
                <a:gd name="T75" fmla="*/ 238616 h 5398"/>
                <a:gd name="T76" fmla="*/ 586640 w 4869"/>
                <a:gd name="T77" fmla="*/ 252205 h 5398"/>
                <a:gd name="T78" fmla="*/ 615678 w 4869"/>
                <a:gd name="T79" fmla="*/ 281868 h 5398"/>
                <a:gd name="T80" fmla="*/ 646623 w 4869"/>
                <a:gd name="T81" fmla="*/ 217721 h 5398"/>
                <a:gd name="T82" fmla="*/ 52358 w 4869"/>
                <a:gd name="T83" fmla="*/ 588576 h 5398"/>
                <a:gd name="T84" fmla="*/ 57491 w 4869"/>
                <a:gd name="T85" fmla="*/ 566658 h 5398"/>
                <a:gd name="T86" fmla="*/ 42091 w 4869"/>
                <a:gd name="T87" fmla="*/ 576302 h 5398"/>
                <a:gd name="T88" fmla="*/ 224243 w 4869"/>
                <a:gd name="T89" fmla="*/ 534511 h 5398"/>
                <a:gd name="T90" fmla="*/ 79636 w 4869"/>
                <a:gd name="T91" fmla="*/ 517999 h 5398"/>
                <a:gd name="T92" fmla="*/ 202244 w 4869"/>
                <a:gd name="T93" fmla="*/ 539625 h 5398"/>
                <a:gd name="T94" fmla="*/ 128621 w 4869"/>
                <a:gd name="T95" fmla="*/ 521799 h 5398"/>
                <a:gd name="T96" fmla="*/ 52064 w 4869"/>
                <a:gd name="T97" fmla="*/ 551461 h 5398"/>
                <a:gd name="T98" fmla="*/ 52944 w 4869"/>
                <a:gd name="T99" fmla="*/ 611663 h 5398"/>
                <a:gd name="T100" fmla="*/ 76410 w 4869"/>
                <a:gd name="T101" fmla="*/ 557891 h 5398"/>
                <a:gd name="T102" fmla="*/ 40478 w 4869"/>
                <a:gd name="T103" fmla="*/ 548393 h 5398"/>
                <a:gd name="T104" fmla="*/ 25665 w 4869"/>
                <a:gd name="T105" fmla="*/ 562128 h 5398"/>
                <a:gd name="T106" fmla="*/ 59397 w 4869"/>
                <a:gd name="T107" fmla="*/ 585800 h 5398"/>
                <a:gd name="T108" fmla="*/ 77730 w 4869"/>
                <a:gd name="T109" fmla="*/ 567242 h 5398"/>
                <a:gd name="T110" fmla="*/ 69517 w 4869"/>
                <a:gd name="T111" fmla="*/ 551315 h 5398"/>
                <a:gd name="T112" fmla="*/ 65997 w 4869"/>
                <a:gd name="T113" fmla="*/ 564028 h 53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69" h="5398">
                  <a:moveTo>
                    <a:pt x="2022" y="1414"/>
                  </a:moveTo>
                  <a:cubicBezTo>
                    <a:pt x="1938" y="1440"/>
                    <a:pt x="1938" y="1440"/>
                    <a:pt x="1938" y="1440"/>
                  </a:cubicBezTo>
                  <a:cubicBezTo>
                    <a:pt x="1938" y="706"/>
                    <a:pt x="1938" y="706"/>
                    <a:pt x="1938" y="706"/>
                  </a:cubicBezTo>
                  <a:cubicBezTo>
                    <a:pt x="2253" y="611"/>
                    <a:pt x="2253" y="611"/>
                    <a:pt x="2253" y="611"/>
                  </a:cubicBezTo>
                  <a:cubicBezTo>
                    <a:pt x="2423" y="1101"/>
                    <a:pt x="2423" y="1101"/>
                    <a:pt x="2423" y="1101"/>
                  </a:cubicBezTo>
                  <a:cubicBezTo>
                    <a:pt x="2594" y="611"/>
                    <a:pt x="2594" y="611"/>
                    <a:pt x="2594" y="611"/>
                  </a:cubicBezTo>
                  <a:cubicBezTo>
                    <a:pt x="2909" y="706"/>
                    <a:pt x="2909" y="706"/>
                    <a:pt x="2909" y="706"/>
                  </a:cubicBezTo>
                  <a:cubicBezTo>
                    <a:pt x="2909" y="1440"/>
                    <a:pt x="2909" y="1440"/>
                    <a:pt x="2909" y="1440"/>
                  </a:cubicBezTo>
                  <a:cubicBezTo>
                    <a:pt x="2825" y="1414"/>
                    <a:pt x="2825" y="1414"/>
                    <a:pt x="2825" y="1414"/>
                  </a:cubicBezTo>
                  <a:cubicBezTo>
                    <a:pt x="2696" y="1373"/>
                    <a:pt x="2562" y="1352"/>
                    <a:pt x="2427" y="1352"/>
                  </a:cubicBezTo>
                  <a:cubicBezTo>
                    <a:pt x="2423" y="1352"/>
                    <a:pt x="2423" y="1352"/>
                    <a:pt x="2423" y="1352"/>
                  </a:cubicBezTo>
                  <a:cubicBezTo>
                    <a:pt x="2420" y="1352"/>
                    <a:pt x="2420" y="1352"/>
                    <a:pt x="2420" y="1352"/>
                  </a:cubicBezTo>
                  <a:cubicBezTo>
                    <a:pt x="2285" y="1352"/>
                    <a:pt x="2151" y="1373"/>
                    <a:pt x="2022" y="1414"/>
                  </a:cubicBezTo>
                  <a:close/>
                  <a:moveTo>
                    <a:pt x="2423" y="592"/>
                  </a:moveTo>
                  <a:cubicBezTo>
                    <a:pt x="2587" y="592"/>
                    <a:pt x="2719" y="460"/>
                    <a:pt x="2719" y="296"/>
                  </a:cubicBezTo>
                  <a:cubicBezTo>
                    <a:pt x="2719" y="133"/>
                    <a:pt x="2587" y="0"/>
                    <a:pt x="2423" y="0"/>
                  </a:cubicBezTo>
                  <a:cubicBezTo>
                    <a:pt x="2260" y="0"/>
                    <a:pt x="2128" y="133"/>
                    <a:pt x="2128" y="296"/>
                  </a:cubicBezTo>
                  <a:cubicBezTo>
                    <a:pt x="2128" y="460"/>
                    <a:pt x="2260" y="592"/>
                    <a:pt x="2423" y="592"/>
                  </a:cubicBezTo>
                  <a:close/>
                  <a:moveTo>
                    <a:pt x="4299" y="3565"/>
                  </a:moveTo>
                  <a:cubicBezTo>
                    <a:pt x="4374" y="3244"/>
                    <a:pt x="4374" y="3244"/>
                    <a:pt x="4374" y="3244"/>
                  </a:cubicBezTo>
                  <a:cubicBezTo>
                    <a:pt x="3738" y="2877"/>
                    <a:pt x="3738" y="2877"/>
                    <a:pt x="3738" y="2877"/>
                  </a:cubicBezTo>
                  <a:cubicBezTo>
                    <a:pt x="3719" y="2963"/>
                    <a:pt x="3719" y="2963"/>
                    <a:pt x="3719" y="2963"/>
                  </a:cubicBezTo>
                  <a:cubicBezTo>
                    <a:pt x="3690" y="3095"/>
                    <a:pt x="3642" y="3222"/>
                    <a:pt x="3574" y="3339"/>
                  </a:cubicBezTo>
                  <a:cubicBezTo>
                    <a:pt x="3573" y="3341"/>
                    <a:pt x="3573" y="3341"/>
                    <a:pt x="3573" y="3341"/>
                  </a:cubicBezTo>
                  <a:cubicBezTo>
                    <a:pt x="3571" y="3345"/>
                    <a:pt x="3571" y="3345"/>
                    <a:pt x="3571" y="3345"/>
                  </a:cubicBezTo>
                  <a:cubicBezTo>
                    <a:pt x="3503" y="3462"/>
                    <a:pt x="3418" y="3567"/>
                    <a:pt x="3318" y="3658"/>
                  </a:cubicBezTo>
                  <a:cubicBezTo>
                    <a:pt x="3253" y="3718"/>
                    <a:pt x="3253" y="3718"/>
                    <a:pt x="3253" y="3718"/>
                  </a:cubicBezTo>
                  <a:cubicBezTo>
                    <a:pt x="3889" y="4085"/>
                    <a:pt x="3889" y="4085"/>
                    <a:pt x="3889" y="4085"/>
                  </a:cubicBezTo>
                  <a:cubicBezTo>
                    <a:pt x="4129" y="3860"/>
                    <a:pt x="4129" y="3860"/>
                    <a:pt x="4129" y="3860"/>
                  </a:cubicBezTo>
                  <a:cubicBezTo>
                    <a:pt x="3790" y="3467"/>
                    <a:pt x="3790" y="3467"/>
                    <a:pt x="3790" y="3467"/>
                  </a:cubicBezTo>
                  <a:lnTo>
                    <a:pt x="4299" y="3565"/>
                  </a:lnTo>
                  <a:close/>
                  <a:moveTo>
                    <a:pt x="4814" y="3934"/>
                  </a:moveTo>
                  <a:cubicBezTo>
                    <a:pt x="4698" y="4134"/>
                    <a:pt x="4698" y="4134"/>
                    <a:pt x="4698" y="4134"/>
                  </a:cubicBezTo>
                  <a:cubicBezTo>
                    <a:pt x="4672" y="4180"/>
                    <a:pt x="4628" y="4214"/>
                    <a:pt x="4577" y="4227"/>
                  </a:cubicBezTo>
                  <a:cubicBezTo>
                    <a:pt x="4559" y="4232"/>
                    <a:pt x="4542" y="4234"/>
                    <a:pt x="4524" y="4234"/>
                  </a:cubicBezTo>
                  <a:cubicBezTo>
                    <a:pt x="4490" y="4234"/>
                    <a:pt x="4455" y="4225"/>
                    <a:pt x="4424" y="4207"/>
                  </a:cubicBezTo>
                  <a:cubicBezTo>
                    <a:pt x="4324" y="4150"/>
                    <a:pt x="4324" y="4150"/>
                    <a:pt x="4324" y="4150"/>
                  </a:cubicBezTo>
                  <a:cubicBezTo>
                    <a:pt x="4248" y="4105"/>
                    <a:pt x="4193" y="4030"/>
                    <a:pt x="4174" y="3943"/>
                  </a:cubicBezTo>
                  <a:cubicBezTo>
                    <a:pt x="4155" y="3856"/>
                    <a:pt x="4174" y="3765"/>
                    <a:pt x="4226" y="3692"/>
                  </a:cubicBezTo>
                  <a:cubicBezTo>
                    <a:pt x="4319" y="3561"/>
                    <a:pt x="4505" y="3524"/>
                    <a:pt x="4650" y="3608"/>
                  </a:cubicBezTo>
                  <a:cubicBezTo>
                    <a:pt x="4740" y="3660"/>
                    <a:pt x="4740" y="3660"/>
                    <a:pt x="4740" y="3660"/>
                  </a:cubicBezTo>
                  <a:cubicBezTo>
                    <a:pt x="4836" y="3716"/>
                    <a:pt x="4869" y="3839"/>
                    <a:pt x="4814" y="3934"/>
                  </a:cubicBezTo>
                  <a:close/>
                  <a:moveTo>
                    <a:pt x="4676" y="3772"/>
                  </a:moveTo>
                  <a:cubicBezTo>
                    <a:pt x="4676" y="3772"/>
                    <a:pt x="4676" y="3772"/>
                    <a:pt x="4676" y="3772"/>
                  </a:cubicBezTo>
                  <a:cubicBezTo>
                    <a:pt x="4585" y="3720"/>
                    <a:pt x="4585" y="3720"/>
                    <a:pt x="4585" y="3720"/>
                  </a:cubicBezTo>
                  <a:cubicBezTo>
                    <a:pt x="4553" y="3701"/>
                    <a:pt x="4517" y="3692"/>
                    <a:pt x="4482" y="3692"/>
                  </a:cubicBezTo>
                  <a:cubicBezTo>
                    <a:pt x="4423" y="3692"/>
                    <a:pt x="4365" y="3718"/>
                    <a:pt x="4331" y="3767"/>
                  </a:cubicBezTo>
                  <a:cubicBezTo>
                    <a:pt x="4299" y="3811"/>
                    <a:pt x="4288" y="3864"/>
                    <a:pt x="4300" y="3916"/>
                  </a:cubicBezTo>
                  <a:cubicBezTo>
                    <a:pt x="4311" y="3967"/>
                    <a:pt x="4343" y="4012"/>
                    <a:pt x="4389" y="4038"/>
                  </a:cubicBezTo>
                  <a:cubicBezTo>
                    <a:pt x="4489" y="4096"/>
                    <a:pt x="4489" y="4096"/>
                    <a:pt x="4489" y="4096"/>
                  </a:cubicBezTo>
                  <a:cubicBezTo>
                    <a:pt x="4505" y="4105"/>
                    <a:pt x="4525" y="4108"/>
                    <a:pt x="4543" y="4103"/>
                  </a:cubicBezTo>
                  <a:cubicBezTo>
                    <a:pt x="4562" y="4098"/>
                    <a:pt x="4577" y="4086"/>
                    <a:pt x="4587" y="4069"/>
                  </a:cubicBezTo>
                  <a:cubicBezTo>
                    <a:pt x="4702" y="3870"/>
                    <a:pt x="4702" y="3870"/>
                    <a:pt x="4702" y="3870"/>
                  </a:cubicBezTo>
                  <a:cubicBezTo>
                    <a:pt x="4722" y="3836"/>
                    <a:pt x="4710" y="3792"/>
                    <a:pt x="4676" y="3772"/>
                  </a:cubicBezTo>
                  <a:close/>
                  <a:moveTo>
                    <a:pt x="2325" y="3573"/>
                  </a:moveTo>
                  <a:cubicBezTo>
                    <a:pt x="1868" y="3523"/>
                    <a:pt x="1524" y="3138"/>
                    <a:pt x="1524" y="2678"/>
                  </a:cubicBezTo>
                  <a:cubicBezTo>
                    <a:pt x="1524" y="2219"/>
                    <a:pt x="1868" y="1834"/>
                    <a:pt x="2325" y="1784"/>
                  </a:cubicBezTo>
                  <a:cubicBezTo>
                    <a:pt x="2307" y="1613"/>
                    <a:pt x="2307" y="1613"/>
                    <a:pt x="2307" y="1613"/>
                  </a:cubicBezTo>
                  <a:cubicBezTo>
                    <a:pt x="1762" y="1673"/>
                    <a:pt x="1352" y="2131"/>
                    <a:pt x="1352" y="2678"/>
                  </a:cubicBezTo>
                  <a:cubicBezTo>
                    <a:pt x="1352" y="3226"/>
                    <a:pt x="1762" y="3684"/>
                    <a:pt x="2307" y="3743"/>
                  </a:cubicBezTo>
                  <a:lnTo>
                    <a:pt x="2325" y="3573"/>
                  </a:lnTo>
                  <a:close/>
                  <a:moveTo>
                    <a:pt x="2540" y="1613"/>
                  </a:moveTo>
                  <a:cubicBezTo>
                    <a:pt x="2521" y="1784"/>
                    <a:pt x="2521" y="1784"/>
                    <a:pt x="2521" y="1784"/>
                  </a:cubicBezTo>
                  <a:cubicBezTo>
                    <a:pt x="2978" y="1834"/>
                    <a:pt x="3323" y="2219"/>
                    <a:pt x="3323" y="2678"/>
                  </a:cubicBezTo>
                  <a:cubicBezTo>
                    <a:pt x="3323" y="3138"/>
                    <a:pt x="2978" y="3523"/>
                    <a:pt x="2521" y="3573"/>
                  </a:cubicBezTo>
                  <a:cubicBezTo>
                    <a:pt x="2540" y="3743"/>
                    <a:pt x="2540" y="3743"/>
                    <a:pt x="2540" y="3743"/>
                  </a:cubicBezTo>
                  <a:cubicBezTo>
                    <a:pt x="3084" y="3684"/>
                    <a:pt x="3495" y="3226"/>
                    <a:pt x="3495" y="2678"/>
                  </a:cubicBezTo>
                  <a:cubicBezTo>
                    <a:pt x="3495" y="2131"/>
                    <a:pt x="3084" y="1673"/>
                    <a:pt x="2540" y="1613"/>
                  </a:cubicBezTo>
                  <a:close/>
                  <a:moveTo>
                    <a:pt x="2736" y="5122"/>
                  </a:moveTo>
                  <a:cubicBezTo>
                    <a:pt x="2734" y="5117"/>
                    <a:pt x="2731" y="5111"/>
                    <a:pt x="2728" y="5107"/>
                  </a:cubicBezTo>
                  <a:cubicBezTo>
                    <a:pt x="2725" y="5102"/>
                    <a:pt x="2721" y="5098"/>
                    <a:pt x="2717" y="5094"/>
                  </a:cubicBezTo>
                  <a:cubicBezTo>
                    <a:pt x="2715" y="5092"/>
                    <a:pt x="2713" y="5090"/>
                    <a:pt x="2710" y="5088"/>
                  </a:cubicBezTo>
                  <a:cubicBezTo>
                    <a:pt x="2716" y="5066"/>
                    <a:pt x="2719" y="5042"/>
                    <a:pt x="2719" y="5018"/>
                  </a:cubicBezTo>
                  <a:cubicBezTo>
                    <a:pt x="2719" y="4854"/>
                    <a:pt x="2587" y="4722"/>
                    <a:pt x="2423" y="4722"/>
                  </a:cubicBezTo>
                  <a:cubicBezTo>
                    <a:pt x="2260" y="4722"/>
                    <a:pt x="2128" y="4854"/>
                    <a:pt x="2128" y="5018"/>
                  </a:cubicBezTo>
                  <a:cubicBezTo>
                    <a:pt x="2128" y="5042"/>
                    <a:pt x="2131" y="5066"/>
                    <a:pt x="2136" y="5088"/>
                  </a:cubicBezTo>
                  <a:cubicBezTo>
                    <a:pt x="2134" y="5090"/>
                    <a:pt x="2132" y="5092"/>
                    <a:pt x="2130" y="5094"/>
                  </a:cubicBezTo>
                  <a:cubicBezTo>
                    <a:pt x="2125" y="5098"/>
                    <a:pt x="2122" y="5102"/>
                    <a:pt x="2119" y="5107"/>
                  </a:cubicBezTo>
                  <a:cubicBezTo>
                    <a:pt x="2116" y="5111"/>
                    <a:pt x="2113" y="5117"/>
                    <a:pt x="2111" y="5122"/>
                  </a:cubicBezTo>
                  <a:cubicBezTo>
                    <a:pt x="2109" y="5127"/>
                    <a:pt x="2107" y="5132"/>
                    <a:pt x="2106" y="5138"/>
                  </a:cubicBezTo>
                  <a:cubicBezTo>
                    <a:pt x="2105" y="5143"/>
                    <a:pt x="2104" y="5149"/>
                    <a:pt x="2104" y="5154"/>
                  </a:cubicBezTo>
                  <a:cubicBezTo>
                    <a:pt x="2104" y="5177"/>
                    <a:pt x="2113" y="5199"/>
                    <a:pt x="2130" y="5215"/>
                  </a:cubicBezTo>
                  <a:cubicBezTo>
                    <a:pt x="2134" y="5219"/>
                    <a:pt x="2138" y="5223"/>
                    <a:pt x="2143" y="5226"/>
                  </a:cubicBezTo>
                  <a:cubicBezTo>
                    <a:pt x="2147" y="5229"/>
                    <a:pt x="2152" y="5232"/>
                    <a:pt x="2158" y="5234"/>
                  </a:cubicBezTo>
                  <a:cubicBezTo>
                    <a:pt x="2163" y="5236"/>
                    <a:pt x="2168" y="5238"/>
                    <a:pt x="2174" y="5239"/>
                  </a:cubicBezTo>
                  <a:cubicBezTo>
                    <a:pt x="2179" y="5240"/>
                    <a:pt x="2185" y="5240"/>
                    <a:pt x="2190" y="5240"/>
                  </a:cubicBezTo>
                  <a:cubicBezTo>
                    <a:pt x="2194" y="5240"/>
                    <a:pt x="2198" y="5240"/>
                    <a:pt x="2202" y="5239"/>
                  </a:cubicBezTo>
                  <a:cubicBezTo>
                    <a:pt x="2189" y="5276"/>
                    <a:pt x="2201" y="5317"/>
                    <a:pt x="2235" y="5340"/>
                  </a:cubicBezTo>
                  <a:cubicBezTo>
                    <a:pt x="2268" y="5363"/>
                    <a:pt x="2311" y="5359"/>
                    <a:pt x="2340" y="5333"/>
                  </a:cubicBezTo>
                  <a:cubicBezTo>
                    <a:pt x="2349" y="5371"/>
                    <a:pt x="2383" y="5398"/>
                    <a:pt x="2423" y="5398"/>
                  </a:cubicBezTo>
                  <a:cubicBezTo>
                    <a:pt x="2463" y="5398"/>
                    <a:pt x="2497" y="5371"/>
                    <a:pt x="2507" y="5333"/>
                  </a:cubicBezTo>
                  <a:cubicBezTo>
                    <a:pt x="2535" y="5359"/>
                    <a:pt x="2578" y="5363"/>
                    <a:pt x="2612" y="5340"/>
                  </a:cubicBezTo>
                  <a:cubicBezTo>
                    <a:pt x="2646" y="5318"/>
                    <a:pt x="2658" y="5276"/>
                    <a:pt x="2644" y="5239"/>
                  </a:cubicBezTo>
                  <a:cubicBezTo>
                    <a:pt x="2648" y="5240"/>
                    <a:pt x="2652" y="5240"/>
                    <a:pt x="2657" y="5240"/>
                  </a:cubicBezTo>
                  <a:cubicBezTo>
                    <a:pt x="2679" y="5240"/>
                    <a:pt x="2701" y="5231"/>
                    <a:pt x="2717" y="5215"/>
                  </a:cubicBezTo>
                  <a:cubicBezTo>
                    <a:pt x="2721" y="5212"/>
                    <a:pt x="2725" y="5207"/>
                    <a:pt x="2728" y="5202"/>
                  </a:cubicBezTo>
                  <a:cubicBezTo>
                    <a:pt x="2731" y="5198"/>
                    <a:pt x="2734" y="5193"/>
                    <a:pt x="2736" y="5187"/>
                  </a:cubicBezTo>
                  <a:cubicBezTo>
                    <a:pt x="2738" y="5182"/>
                    <a:pt x="2740" y="5177"/>
                    <a:pt x="2741" y="5171"/>
                  </a:cubicBezTo>
                  <a:cubicBezTo>
                    <a:pt x="2742" y="5166"/>
                    <a:pt x="2743" y="5160"/>
                    <a:pt x="2743" y="5154"/>
                  </a:cubicBezTo>
                  <a:cubicBezTo>
                    <a:pt x="2743" y="5149"/>
                    <a:pt x="2742" y="5143"/>
                    <a:pt x="2741" y="5138"/>
                  </a:cubicBezTo>
                  <a:cubicBezTo>
                    <a:pt x="2740" y="5132"/>
                    <a:pt x="2738" y="5127"/>
                    <a:pt x="2736" y="5122"/>
                  </a:cubicBezTo>
                  <a:close/>
                  <a:moveTo>
                    <a:pt x="2825" y="3943"/>
                  </a:moveTo>
                  <a:cubicBezTo>
                    <a:pt x="2909" y="3917"/>
                    <a:pt x="2909" y="3917"/>
                    <a:pt x="2909" y="3917"/>
                  </a:cubicBezTo>
                  <a:cubicBezTo>
                    <a:pt x="2909" y="4651"/>
                    <a:pt x="2909" y="4651"/>
                    <a:pt x="2909" y="4651"/>
                  </a:cubicBezTo>
                  <a:cubicBezTo>
                    <a:pt x="2584" y="4749"/>
                    <a:pt x="2584" y="4749"/>
                    <a:pt x="2584" y="4749"/>
                  </a:cubicBezTo>
                  <a:cubicBezTo>
                    <a:pt x="2571" y="4678"/>
                    <a:pt x="2571" y="4678"/>
                    <a:pt x="2571" y="4678"/>
                  </a:cubicBezTo>
                  <a:cubicBezTo>
                    <a:pt x="2556" y="4602"/>
                    <a:pt x="2499" y="4434"/>
                    <a:pt x="2423" y="4434"/>
                  </a:cubicBezTo>
                  <a:cubicBezTo>
                    <a:pt x="2347" y="4434"/>
                    <a:pt x="2290" y="4602"/>
                    <a:pt x="2276" y="4678"/>
                  </a:cubicBezTo>
                  <a:cubicBezTo>
                    <a:pt x="2263" y="4749"/>
                    <a:pt x="2263" y="4749"/>
                    <a:pt x="2263" y="4749"/>
                  </a:cubicBezTo>
                  <a:cubicBezTo>
                    <a:pt x="1938" y="4651"/>
                    <a:pt x="1938" y="4651"/>
                    <a:pt x="1938" y="4651"/>
                  </a:cubicBezTo>
                  <a:cubicBezTo>
                    <a:pt x="1938" y="3917"/>
                    <a:pt x="1938" y="3917"/>
                    <a:pt x="1938" y="3917"/>
                  </a:cubicBezTo>
                  <a:cubicBezTo>
                    <a:pt x="2022" y="3943"/>
                    <a:pt x="2022" y="3943"/>
                    <a:pt x="2022" y="3943"/>
                  </a:cubicBezTo>
                  <a:cubicBezTo>
                    <a:pt x="2151" y="3984"/>
                    <a:pt x="2285" y="4005"/>
                    <a:pt x="2420" y="4005"/>
                  </a:cubicBezTo>
                  <a:cubicBezTo>
                    <a:pt x="2427" y="4005"/>
                    <a:pt x="2427" y="4005"/>
                    <a:pt x="2427" y="4005"/>
                  </a:cubicBezTo>
                  <a:cubicBezTo>
                    <a:pt x="2562" y="4005"/>
                    <a:pt x="2696" y="3984"/>
                    <a:pt x="2825" y="3943"/>
                  </a:cubicBezTo>
                  <a:close/>
                  <a:moveTo>
                    <a:pt x="2780" y="4090"/>
                  </a:moveTo>
                  <a:cubicBezTo>
                    <a:pt x="2665" y="4119"/>
                    <a:pt x="2547" y="4134"/>
                    <a:pt x="2427" y="4134"/>
                  </a:cubicBezTo>
                  <a:cubicBezTo>
                    <a:pt x="2420" y="4134"/>
                    <a:pt x="2420" y="4134"/>
                    <a:pt x="2420" y="4134"/>
                  </a:cubicBezTo>
                  <a:cubicBezTo>
                    <a:pt x="2300" y="4134"/>
                    <a:pt x="2182" y="4119"/>
                    <a:pt x="2067" y="4090"/>
                  </a:cubicBezTo>
                  <a:cubicBezTo>
                    <a:pt x="2067" y="4555"/>
                    <a:pt x="2067" y="4555"/>
                    <a:pt x="2067" y="4555"/>
                  </a:cubicBezTo>
                  <a:cubicBezTo>
                    <a:pt x="2166" y="4585"/>
                    <a:pt x="2166" y="4585"/>
                    <a:pt x="2166" y="4585"/>
                  </a:cubicBezTo>
                  <a:cubicBezTo>
                    <a:pt x="2197" y="4482"/>
                    <a:pt x="2271" y="4305"/>
                    <a:pt x="2423" y="4305"/>
                  </a:cubicBezTo>
                  <a:cubicBezTo>
                    <a:pt x="2575" y="4305"/>
                    <a:pt x="2650" y="4482"/>
                    <a:pt x="2680" y="4585"/>
                  </a:cubicBezTo>
                  <a:cubicBezTo>
                    <a:pt x="2780" y="4555"/>
                    <a:pt x="2780" y="4555"/>
                    <a:pt x="2780" y="4555"/>
                  </a:cubicBezTo>
                  <a:lnTo>
                    <a:pt x="2780" y="4090"/>
                  </a:lnTo>
                  <a:close/>
                  <a:moveTo>
                    <a:pt x="89" y="1649"/>
                  </a:moveTo>
                  <a:cubicBezTo>
                    <a:pt x="59" y="1597"/>
                    <a:pt x="43" y="1539"/>
                    <a:pt x="45" y="1479"/>
                  </a:cubicBezTo>
                  <a:cubicBezTo>
                    <a:pt x="46" y="1428"/>
                    <a:pt x="60" y="1377"/>
                    <a:pt x="87" y="1330"/>
                  </a:cubicBezTo>
                  <a:cubicBezTo>
                    <a:pt x="146" y="1227"/>
                    <a:pt x="254" y="1171"/>
                    <a:pt x="365" y="1172"/>
                  </a:cubicBezTo>
                  <a:cubicBezTo>
                    <a:pt x="365" y="1172"/>
                    <a:pt x="365" y="1172"/>
                    <a:pt x="365" y="1172"/>
                  </a:cubicBezTo>
                  <a:cubicBezTo>
                    <a:pt x="365" y="1172"/>
                    <a:pt x="365" y="1172"/>
                    <a:pt x="365" y="1172"/>
                  </a:cubicBezTo>
                  <a:cubicBezTo>
                    <a:pt x="417" y="1172"/>
                    <a:pt x="470" y="1186"/>
                    <a:pt x="519" y="1214"/>
                  </a:cubicBezTo>
                  <a:cubicBezTo>
                    <a:pt x="829" y="1393"/>
                    <a:pt x="829" y="1393"/>
                    <a:pt x="829" y="1393"/>
                  </a:cubicBezTo>
                  <a:cubicBezTo>
                    <a:pt x="958" y="1272"/>
                    <a:pt x="958" y="1272"/>
                    <a:pt x="958" y="1272"/>
                  </a:cubicBezTo>
                  <a:cubicBezTo>
                    <a:pt x="1594" y="1639"/>
                    <a:pt x="1594" y="1639"/>
                    <a:pt x="1594" y="1639"/>
                  </a:cubicBezTo>
                  <a:cubicBezTo>
                    <a:pt x="1529" y="1699"/>
                    <a:pt x="1529" y="1699"/>
                    <a:pt x="1529" y="1699"/>
                  </a:cubicBezTo>
                  <a:cubicBezTo>
                    <a:pt x="1429" y="1790"/>
                    <a:pt x="1344" y="1895"/>
                    <a:pt x="1276" y="2012"/>
                  </a:cubicBezTo>
                  <a:cubicBezTo>
                    <a:pt x="1273" y="2018"/>
                    <a:pt x="1273" y="2018"/>
                    <a:pt x="1273" y="2018"/>
                  </a:cubicBezTo>
                  <a:cubicBezTo>
                    <a:pt x="1205" y="2136"/>
                    <a:pt x="1157" y="2262"/>
                    <a:pt x="1128" y="2394"/>
                  </a:cubicBezTo>
                  <a:cubicBezTo>
                    <a:pt x="1109" y="2480"/>
                    <a:pt x="1109" y="2480"/>
                    <a:pt x="1109" y="2480"/>
                  </a:cubicBezTo>
                  <a:cubicBezTo>
                    <a:pt x="473" y="2113"/>
                    <a:pt x="473" y="2113"/>
                    <a:pt x="473" y="2113"/>
                  </a:cubicBezTo>
                  <a:cubicBezTo>
                    <a:pt x="513" y="1941"/>
                    <a:pt x="513" y="1941"/>
                    <a:pt x="513" y="1941"/>
                  </a:cubicBezTo>
                  <a:cubicBezTo>
                    <a:pt x="203" y="1761"/>
                    <a:pt x="203" y="1761"/>
                    <a:pt x="203" y="1761"/>
                  </a:cubicBezTo>
                  <a:cubicBezTo>
                    <a:pt x="154" y="1733"/>
                    <a:pt x="116" y="1694"/>
                    <a:pt x="90" y="1649"/>
                  </a:cubicBezTo>
                  <a:cubicBezTo>
                    <a:pt x="90" y="1649"/>
                    <a:pt x="89" y="1649"/>
                    <a:pt x="89" y="1649"/>
                  </a:cubicBezTo>
                  <a:close/>
                  <a:moveTo>
                    <a:pt x="559" y="1733"/>
                  </a:moveTo>
                  <a:cubicBezTo>
                    <a:pt x="628" y="1806"/>
                    <a:pt x="628" y="1806"/>
                    <a:pt x="628" y="1806"/>
                  </a:cubicBezTo>
                  <a:cubicBezTo>
                    <a:pt x="665" y="1810"/>
                    <a:pt x="751" y="1808"/>
                    <a:pt x="792" y="1736"/>
                  </a:cubicBezTo>
                  <a:cubicBezTo>
                    <a:pt x="834" y="1664"/>
                    <a:pt x="791" y="1589"/>
                    <a:pt x="770" y="1559"/>
                  </a:cubicBezTo>
                  <a:cubicBezTo>
                    <a:pt x="673" y="1533"/>
                    <a:pt x="673" y="1533"/>
                    <a:pt x="673" y="1533"/>
                  </a:cubicBezTo>
                  <a:cubicBezTo>
                    <a:pt x="668" y="1572"/>
                    <a:pt x="655" y="1610"/>
                    <a:pt x="634" y="1645"/>
                  </a:cubicBezTo>
                  <a:cubicBezTo>
                    <a:pt x="615" y="1680"/>
                    <a:pt x="589" y="1709"/>
                    <a:pt x="559" y="1733"/>
                  </a:cubicBezTo>
                  <a:close/>
                  <a:moveTo>
                    <a:pt x="222" y="1611"/>
                  </a:moveTo>
                  <a:cubicBezTo>
                    <a:pt x="235" y="1626"/>
                    <a:pt x="249" y="1639"/>
                    <a:pt x="267" y="1650"/>
                  </a:cubicBezTo>
                  <a:cubicBezTo>
                    <a:pt x="310" y="1674"/>
                    <a:pt x="361" y="1681"/>
                    <a:pt x="409" y="1668"/>
                  </a:cubicBezTo>
                  <a:cubicBezTo>
                    <a:pt x="457" y="1655"/>
                    <a:pt x="498" y="1624"/>
                    <a:pt x="523" y="1581"/>
                  </a:cubicBezTo>
                  <a:cubicBezTo>
                    <a:pt x="548" y="1538"/>
                    <a:pt x="554" y="1487"/>
                    <a:pt x="541" y="1439"/>
                  </a:cubicBezTo>
                  <a:cubicBezTo>
                    <a:pt x="528" y="1391"/>
                    <a:pt x="498" y="1351"/>
                    <a:pt x="454" y="1326"/>
                  </a:cubicBezTo>
                  <a:cubicBezTo>
                    <a:pt x="454" y="1326"/>
                    <a:pt x="454" y="1326"/>
                    <a:pt x="454" y="1326"/>
                  </a:cubicBezTo>
                  <a:cubicBezTo>
                    <a:pt x="437" y="1315"/>
                    <a:pt x="418" y="1309"/>
                    <a:pt x="399" y="1305"/>
                  </a:cubicBezTo>
                  <a:lnTo>
                    <a:pt x="222" y="1611"/>
                  </a:lnTo>
                  <a:close/>
                  <a:moveTo>
                    <a:pt x="4124" y="1708"/>
                  </a:moveTo>
                  <a:cubicBezTo>
                    <a:pt x="4107" y="1704"/>
                    <a:pt x="4090" y="1714"/>
                    <a:pt x="4085" y="1731"/>
                  </a:cubicBezTo>
                  <a:cubicBezTo>
                    <a:pt x="4081" y="1748"/>
                    <a:pt x="4090" y="1766"/>
                    <a:pt x="4108" y="1771"/>
                  </a:cubicBezTo>
                  <a:cubicBezTo>
                    <a:pt x="4111" y="1772"/>
                    <a:pt x="4113" y="1772"/>
                    <a:pt x="4116" y="1772"/>
                  </a:cubicBezTo>
                  <a:cubicBezTo>
                    <a:pt x="4130" y="1772"/>
                    <a:pt x="4143" y="1762"/>
                    <a:pt x="4147" y="1748"/>
                  </a:cubicBezTo>
                  <a:cubicBezTo>
                    <a:pt x="4152" y="1731"/>
                    <a:pt x="4142" y="1713"/>
                    <a:pt x="4124" y="1708"/>
                  </a:cubicBezTo>
                  <a:close/>
                  <a:moveTo>
                    <a:pt x="4186" y="1631"/>
                  </a:moveTo>
                  <a:cubicBezTo>
                    <a:pt x="4191" y="1614"/>
                    <a:pt x="4181" y="1596"/>
                    <a:pt x="4163" y="1591"/>
                  </a:cubicBezTo>
                  <a:cubicBezTo>
                    <a:pt x="4146" y="1587"/>
                    <a:pt x="4129" y="1597"/>
                    <a:pt x="4124" y="1614"/>
                  </a:cubicBezTo>
                  <a:cubicBezTo>
                    <a:pt x="4120" y="1632"/>
                    <a:pt x="4130" y="1649"/>
                    <a:pt x="4147" y="1654"/>
                  </a:cubicBezTo>
                  <a:cubicBezTo>
                    <a:pt x="4150" y="1655"/>
                    <a:pt x="4153" y="1655"/>
                    <a:pt x="4155" y="1655"/>
                  </a:cubicBezTo>
                  <a:cubicBezTo>
                    <a:pt x="4169" y="1655"/>
                    <a:pt x="4182" y="1646"/>
                    <a:pt x="4186" y="1631"/>
                  </a:cubicBezTo>
                  <a:close/>
                  <a:moveTo>
                    <a:pt x="4451" y="1534"/>
                  </a:moveTo>
                  <a:cubicBezTo>
                    <a:pt x="4454" y="1535"/>
                    <a:pt x="4456" y="1536"/>
                    <a:pt x="4459" y="1536"/>
                  </a:cubicBezTo>
                  <a:cubicBezTo>
                    <a:pt x="4473" y="1536"/>
                    <a:pt x="4486" y="1526"/>
                    <a:pt x="4490" y="1511"/>
                  </a:cubicBezTo>
                  <a:cubicBezTo>
                    <a:pt x="4495" y="1494"/>
                    <a:pt x="4485" y="1477"/>
                    <a:pt x="4467" y="1472"/>
                  </a:cubicBezTo>
                  <a:cubicBezTo>
                    <a:pt x="4450" y="1468"/>
                    <a:pt x="4433" y="1478"/>
                    <a:pt x="4428" y="1495"/>
                  </a:cubicBezTo>
                  <a:cubicBezTo>
                    <a:pt x="4423" y="1512"/>
                    <a:pt x="4433" y="1530"/>
                    <a:pt x="4451" y="1534"/>
                  </a:cubicBezTo>
                  <a:close/>
                  <a:moveTo>
                    <a:pt x="4448" y="1661"/>
                  </a:moveTo>
                  <a:cubicBezTo>
                    <a:pt x="4451" y="1661"/>
                    <a:pt x="4453" y="1662"/>
                    <a:pt x="4456" y="1662"/>
                  </a:cubicBezTo>
                  <a:cubicBezTo>
                    <a:pt x="4470" y="1662"/>
                    <a:pt x="4483" y="1652"/>
                    <a:pt x="4487" y="1638"/>
                  </a:cubicBezTo>
                  <a:cubicBezTo>
                    <a:pt x="4492" y="1621"/>
                    <a:pt x="4482" y="1603"/>
                    <a:pt x="4464" y="1599"/>
                  </a:cubicBezTo>
                  <a:cubicBezTo>
                    <a:pt x="4447" y="1594"/>
                    <a:pt x="4430" y="1604"/>
                    <a:pt x="4425" y="1622"/>
                  </a:cubicBezTo>
                  <a:cubicBezTo>
                    <a:pt x="4420" y="1639"/>
                    <a:pt x="4430" y="1656"/>
                    <a:pt x="4448" y="1661"/>
                  </a:cubicBezTo>
                  <a:close/>
                  <a:moveTo>
                    <a:pt x="3318" y="1699"/>
                  </a:moveTo>
                  <a:cubicBezTo>
                    <a:pt x="3253" y="1639"/>
                    <a:pt x="3253" y="1639"/>
                    <a:pt x="3253" y="1639"/>
                  </a:cubicBezTo>
                  <a:cubicBezTo>
                    <a:pt x="3889" y="1272"/>
                    <a:pt x="3889" y="1272"/>
                    <a:pt x="3889" y="1272"/>
                  </a:cubicBezTo>
                  <a:cubicBezTo>
                    <a:pt x="4095" y="1466"/>
                    <a:pt x="4095" y="1466"/>
                    <a:pt x="4095" y="1466"/>
                  </a:cubicBezTo>
                  <a:cubicBezTo>
                    <a:pt x="4170" y="1448"/>
                    <a:pt x="4170" y="1448"/>
                    <a:pt x="4170" y="1448"/>
                  </a:cubicBezTo>
                  <a:cubicBezTo>
                    <a:pt x="4108" y="1341"/>
                    <a:pt x="4108" y="1341"/>
                    <a:pt x="4108" y="1341"/>
                  </a:cubicBezTo>
                  <a:cubicBezTo>
                    <a:pt x="4327" y="1215"/>
                    <a:pt x="4327" y="1215"/>
                    <a:pt x="4327" y="1215"/>
                  </a:cubicBezTo>
                  <a:cubicBezTo>
                    <a:pt x="4327" y="1214"/>
                    <a:pt x="4328" y="1214"/>
                    <a:pt x="4328" y="1214"/>
                  </a:cubicBezTo>
                  <a:cubicBezTo>
                    <a:pt x="4377" y="1186"/>
                    <a:pt x="4430" y="1172"/>
                    <a:pt x="4482" y="1172"/>
                  </a:cubicBezTo>
                  <a:cubicBezTo>
                    <a:pt x="4482" y="1172"/>
                    <a:pt x="4482" y="1172"/>
                    <a:pt x="4482" y="1172"/>
                  </a:cubicBezTo>
                  <a:cubicBezTo>
                    <a:pt x="4482" y="1172"/>
                    <a:pt x="4482" y="1172"/>
                    <a:pt x="4482" y="1172"/>
                  </a:cubicBezTo>
                  <a:cubicBezTo>
                    <a:pt x="4593" y="1171"/>
                    <a:pt x="4701" y="1227"/>
                    <a:pt x="4760" y="1330"/>
                  </a:cubicBezTo>
                  <a:cubicBezTo>
                    <a:pt x="4802" y="1403"/>
                    <a:pt x="4813" y="1488"/>
                    <a:pt x="4791" y="1569"/>
                  </a:cubicBezTo>
                  <a:cubicBezTo>
                    <a:pt x="4770" y="1651"/>
                    <a:pt x="4717" y="1719"/>
                    <a:pt x="4644" y="1761"/>
                  </a:cubicBezTo>
                  <a:cubicBezTo>
                    <a:pt x="4424" y="1888"/>
                    <a:pt x="4424" y="1888"/>
                    <a:pt x="4424" y="1888"/>
                  </a:cubicBezTo>
                  <a:cubicBezTo>
                    <a:pt x="4370" y="1795"/>
                    <a:pt x="4370" y="1795"/>
                    <a:pt x="4370" y="1795"/>
                  </a:cubicBezTo>
                  <a:cubicBezTo>
                    <a:pt x="4313" y="1852"/>
                    <a:pt x="4313" y="1852"/>
                    <a:pt x="4313" y="1852"/>
                  </a:cubicBezTo>
                  <a:cubicBezTo>
                    <a:pt x="4374" y="2113"/>
                    <a:pt x="4374" y="2113"/>
                    <a:pt x="4374" y="2113"/>
                  </a:cubicBezTo>
                  <a:cubicBezTo>
                    <a:pt x="3738" y="2480"/>
                    <a:pt x="3738" y="2480"/>
                    <a:pt x="3738" y="2480"/>
                  </a:cubicBezTo>
                  <a:cubicBezTo>
                    <a:pt x="3719" y="2394"/>
                    <a:pt x="3719" y="2394"/>
                    <a:pt x="3719" y="2394"/>
                  </a:cubicBezTo>
                  <a:cubicBezTo>
                    <a:pt x="3690" y="2262"/>
                    <a:pt x="3641" y="2136"/>
                    <a:pt x="3574" y="2018"/>
                  </a:cubicBezTo>
                  <a:cubicBezTo>
                    <a:pt x="3570" y="2012"/>
                    <a:pt x="3570" y="2012"/>
                    <a:pt x="3570" y="2012"/>
                  </a:cubicBezTo>
                  <a:cubicBezTo>
                    <a:pt x="3502" y="1895"/>
                    <a:pt x="3417" y="1789"/>
                    <a:pt x="3318" y="1699"/>
                  </a:cubicBezTo>
                  <a:close/>
                  <a:moveTo>
                    <a:pt x="4328" y="1468"/>
                  </a:moveTo>
                  <a:cubicBezTo>
                    <a:pt x="4325" y="1482"/>
                    <a:pt x="4313" y="1490"/>
                    <a:pt x="4300" y="1492"/>
                  </a:cubicBezTo>
                  <a:cubicBezTo>
                    <a:pt x="4301" y="1515"/>
                    <a:pt x="4305" y="1538"/>
                    <a:pt x="4315" y="1561"/>
                  </a:cubicBezTo>
                  <a:cubicBezTo>
                    <a:pt x="4324" y="1567"/>
                    <a:pt x="4330" y="1577"/>
                    <a:pt x="4329" y="1588"/>
                  </a:cubicBezTo>
                  <a:cubicBezTo>
                    <a:pt x="4334" y="1596"/>
                    <a:pt x="4339" y="1604"/>
                    <a:pt x="4345" y="1610"/>
                  </a:cubicBezTo>
                  <a:cubicBezTo>
                    <a:pt x="4345" y="1607"/>
                    <a:pt x="4345" y="1603"/>
                    <a:pt x="4346" y="1600"/>
                  </a:cubicBezTo>
                  <a:cubicBezTo>
                    <a:pt x="4350" y="1583"/>
                    <a:pt x="4368" y="1573"/>
                    <a:pt x="4385" y="1577"/>
                  </a:cubicBezTo>
                  <a:cubicBezTo>
                    <a:pt x="4402" y="1582"/>
                    <a:pt x="4413" y="1600"/>
                    <a:pt x="4408" y="1617"/>
                  </a:cubicBezTo>
                  <a:cubicBezTo>
                    <a:pt x="4404" y="1630"/>
                    <a:pt x="4392" y="1639"/>
                    <a:pt x="4379" y="1640"/>
                  </a:cubicBezTo>
                  <a:cubicBezTo>
                    <a:pt x="4397" y="1653"/>
                    <a:pt x="4416" y="1662"/>
                    <a:pt x="4438" y="1668"/>
                  </a:cubicBezTo>
                  <a:cubicBezTo>
                    <a:pt x="4462" y="1675"/>
                    <a:pt x="4488" y="1676"/>
                    <a:pt x="4512" y="1673"/>
                  </a:cubicBezTo>
                  <a:cubicBezTo>
                    <a:pt x="4505" y="1665"/>
                    <a:pt x="4501" y="1654"/>
                    <a:pt x="4504" y="1643"/>
                  </a:cubicBezTo>
                  <a:cubicBezTo>
                    <a:pt x="4509" y="1625"/>
                    <a:pt x="4526" y="1615"/>
                    <a:pt x="4543" y="1620"/>
                  </a:cubicBezTo>
                  <a:cubicBezTo>
                    <a:pt x="4559" y="1624"/>
                    <a:pt x="4569" y="1640"/>
                    <a:pt x="4566" y="1656"/>
                  </a:cubicBezTo>
                  <a:cubicBezTo>
                    <a:pt x="4571" y="1653"/>
                    <a:pt x="4575" y="1652"/>
                    <a:pt x="4579" y="1650"/>
                  </a:cubicBezTo>
                  <a:cubicBezTo>
                    <a:pt x="4580" y="1649"/>
                    <a:pt x="4580" y="1649"/>
                    <a:pt x="4580" y="1649"/>
                  </a:cubicBezTo>
                  <a:cubicBezTo>
                    <a:pt x="4580" y="1649"/>
                    <a:pt x="4580" y="1649"/>
                    <a:pt x="4580" y="1649"/>
                  </a:cubicBezTo>
                  <a:cubicBezTo>
                    <a:pt x="4597" y="1639"/>
                    <a:pt x="4612" y="1626"/>
                    <a:pt x="4625" y="1612"/>
                  </a:cubicBezTo>
                  <a:cubicBezTo>
                    <a:pt x="4603" y="1573"/>
                    <a:pt x="4603" y="1573"/>
                    <a:pt x="4603" y="1573"/>
                  </a:cubicBezTo>
                  <a:cubicBezTo>
                    <a:pt x="4595" y="1567"/>
                    <a:pt x="4589" y="1558"/>
                    <a:pt x="4589" y="1548"/>
                  </a:cubicBezTo>
                  <a:cubicBezTo>
                    <a:pt x="4571" y="1517"/>
                    <a:pt x="4571" y="1517"/>
                    <a:pt x="4571" y="1517"/>
                  </a:cubicBezTo>
                  <a:cubicBezTo>
                    <a:pt x="4572" y="1522"/>
                    <a:pt x="4572" y="1528"/>
                    <a:pt x="4571" y="1533"/>
                  </a:cubicBezTo>
                  <a:cubicBezTo>
                    <a:pt x="4567" y="1548"/>
                    <a:pt x="4554" y="1557"/>
                    <a:pt x="4540" y="1557"/>
                  </a:cubicBezTo>
                  <a:cubicBezTo>
                    <a:pt x="4537" y="1557"/>
                    <a:pt x="4534" y="1557"/>
                    <a:pt x="4531" y="1556"/>
                  </a:cubicBezTo>
                  <a:cubicBezTo>
                    <a:pt x="4514" y="1551"/>
                    <a:pt x="4504" y="1534"/>
                    <a:pt x="4509" y="1517"/>
                  </a:cubicBezTo>
                  <a:cubicBezTo>
                    <a:pt x="4513" y="1499"/>
                    <a:pt x="4531" y="1489"/>
                    <a:pt x="4548" y="1494"/>
                  </a:cubicBezTo>
                  <a:cubicBezTo>
                    <a:pt x="4554" y="1495"/>
                    <a:pt x="4558" y="1498"/>
                    <a:pt x="4562" y="1502"/>
                  </a:cubicBezTo>
                  <a:cubicBezTo>
                    <a:pt x="4493" y="1383"/>
                    <a:pt x="4493" y="1383"/>
                    <a:pt x="4493" y="1383"/>
                  </a:cubicBezTo>
                  <a:cubicBezTo>
                    <a:pt x="4493" y="1384"/>
                    <a:pt x="4493" y="1384"/>
                    <a:pt x="4493" y="1385"/>
                  </a:cubicBezTo>
                  <a:cubicBezTo>
                    <a:pt x="4489" y="1399"/>
                    <a:pt x="4476" y="1409"/>
                    <a:pt x="4462" y="1409"/>
                  </a:cubicBezTo>
                  <a:cubicBezTo>
                    <a:pt x="4459" y="1409"/>
                    <a:pt x="4456" y="1408"/>
                    <a:pt x="4454" y="1408"/>
                  </a:cubicBezTo>
                  <a:cubicBezTo>
                    <a:pt x="4436" y="1403"/>
                    <a:pt x="4426" y="1386"/>
                    <a:pt x="4431" y="1368"/>
                  </a:cubicBezTo>
                  <a:cubicBezTo>
                    <a:pt x="4435" y="1351"/>
                    <a:pt x="4453" y="1341"/>
                    <a:pt x="4470" y="1346"/>
                  </a:cubicBezTo>
                  <a:cubicBezTo>
                    <a:pt x="4471" y="1346"/>
                    <a:pt x="4471" y="1346"/>
                    <a:pt x="4472" y="1346"/>
                  </a:cubicBezTo>
                  <a:cubicBezTo>
                    <a:pt x="4448" y="1305"/>
                    <a:pt x="4448" y="1305"/>
                    <a:pt x="4448" y="1305"/>
                  </a:cubicBezTo>
                  <a:cubicBezTo>
                    <a:pt x="4430" y="1309"/>
                    <a:pt x="4411" y="1315"/>
                    <a:pt x="4393" y="1325"/>
                  </a:cubicBezTo>
                  <a:cubicBezTo>
                    <a:pt x="4409" y="1331"/>
                    <a:pt x="4419" y="1347"/>
                    <a:pt x="4414" y="1364"/>
                  </a:cubicBezTo>
                  <a:cubicBezTo>
                    <a:pt x="4410" y="1378"/>
                    <a:pt x="4397" y="1388"/>
                    <a:pt x="4383" y="1388"/>
                  </a:cubicBezTo>
                  <a:cubicBezTo>
                    <a:pt x="4380" y="1388"/>
                    <a:pt x="4377" y="1387"/>
                    <a:pt x="4374" y="1386"/>
                  </a:cubicBezTo>
                  <a:cubicBezTo>
                    <a:pt x="4362" y="1383"/>
                    <a:pt x="4353" y="1372"/>
                    <a:pt x="4351" y="1360"/>
                  </a:cubicBezTo>
                  <a:cubicBezTo>
                    <a:pt x="4332" y="1380"/>
                    <a:pt x="4317" y="1404"/>
                    <a:pt x="4309" y="1430"/>
                  </a:cubicBezTo>
                  <a:cubicBezTo>
                    <a:pt x="4324" y="1436"/>
                    <a:pt x="4333" y="1452"/>
                    <a:pt x="4328" y="1468"/>
                  </a:cubicBezTo>
                  <a:close/>
                  <a:moveTo>
                    <a:pt x="3970" y="1786"/>
                  </a:moveTo>
                  <a:cubicBezTo>
                    <a:pt x="4184" y="1799"/>
                    <a:pt x="4184" y="1799"/>
                    <a:pt x="4184" y="1799"/>
                  </a:cubicBezTo>
                  <a:cubicBezTo>
                    <a:pt x="4191" y="1792"/>
                    <a:pt x="4191" y="1792"/>
                    <a:pt x="4191" y="1792"/>
                  </a:cubicBezTo>
                  <a:cubicBezTo>
                    <a:pt x="4176" y="1786"/>
                    <a:pt x="4167" y="1770"/>
                    <a:pt x="4171" y="1754"/>
                  </a:cubicBezTo>
                  <a:cubicBezTo>
                    <a:pt x="4176" y="1737"/>
                    <a:pt x="4193" y="1727"/>
                    <a:pt x="4210" y="1732"/>
                  </a:cubicBezTo>
                  <a:cubicBezTo>
                    <a:pt x="4221" y="1734"/>
                    <a:pt x="4228" y="1742"/>
                    <a:pt x="4231" y="1751"/>
                  </a:cubicBezTo>
                  <a:cubicBezTo>
                    <a:pt x="4267" y="1715"/>
                    <a:pt x="4267" y="1715"/>
                    <a:pt x="4267" y="1715"/>
                  </a:cubicBezTo>
                  <a:cubicBezTo>
                    <a:pt x="4255" y="1703"/>
                    <a:pt x="4243" y="1690"/>
                    <a:pt x="4232" y="1676"/>
                  </a:cubicBezTo>
                  <a:cubicBezTo>
                    <a:pt x="4230" y="1676"/>
                    <a:pt x="4227" y="1676"/>
                    <a:pt x="4225" y="1675"/>
                  </a:cubicBezTo>
                  <a:cubicBezTo>
                    <a:pt x="4207" y="1670"/>
                    <a:pt x="4197" y="1652"/>
                    <a:pt x="4202" y="1635"/>
                  </a:cubicBezTo>
                  <a:cubicBezTo>
                    <a:pt x="4203" y="1633"/>
                    <a:pt x="4204" y="1632"/>
                    <a:pt x="4205" y="1630"/>
                  </a:cubicBezTo>
                  <a:cubicBezTo>
                    <a:pt x="4196" y="1613"/>
                    <a:pt x="4189" y="1595"/>
                    <a:pt x="4184" y="1577"/>
                  </a:cubicBezTo>
                  <a:cubicBezTo>
                    <a:pt x="4108" y="1595"/>
                    <a:pt x="4108" y="1595"/>
                    <a:pt x="4108" y="1595"/>
                  </a:cubicBezTo>
                  <a:cubicBezTo>
                    <a:pt x="4110" y="1600"/>
                    <a:pt x="4110" y="1605"/>
                    <a:pt x="4108" y="1610"/>
                  </a:cubicBezTo>
                  <a:cubicBezTo>
                    <a:pt x="4105" y="1625"/>
                    <a:pt x="4092" y="1634"/>
                    <a:pt x="4078" y="1634"/>
                  </a:cubicBezTo>
                  <a:cubicBezTo>
                    <a:pt x="4075" y="1634"/>
                    <a:pt x="4072" y="1634"/>
                    <a:pt x="4069" y="1633"/>
                  </a:cubicBezTo>
                  <a:cubicBezTo>
                    <a:pt x="4062" y="1631"/>
                    <a:pt x="4056" y="1626"/>
                    <a:pt x="4052" y="1621"/>
                  </a:cubicBezTo>
                  <a:cubicBezTo>
                    <a:pt x="4019" y="1687"/>
                    <a:pt x="4019" y="1687"/>
                    <a:pt x="4019" y="1687"/>
                  </a:cubicBezTo>
                  <a:cubicBezTo>
                    <a:pt x="4025" y="1685"/>
                    <a:pt x="4032" y="1684"/>
                    <a:pt x="4038" y="1686"/>
                  </a:cubicBezTo>
                  <a:cubicBezTo>
                    <a:pt x="4056" y="1690"/>
                    <a:pt x="4066" y="1708"/>
                    <a:pt x="4061" y="1725"/>
                  </a:cubicBezTo>
                  <a:cubicBezTo>
                    <a:pt x="4057" y="1739"/>
                    <a:pt x="4044" y="1749"/>
                    <a:pt x="4030" y="1749"/>
                  </a:cubicBezTo>
                  <a:cubicBezTo>
                    <a:pt x="4027" y="1749"/>
                    <a:pt x="4025" y="1748"/>
                    <a:pt x="4022" y="1747"/>
                  </a:cubicBezTo>
                  <a:cubicBezTo>
                    <a:pt x="4011" y="1745"/>
                    <a:pt x="4003" y="1736"/>
                    <a:pt x="4000" y="1726"/>
                  </a:cubicBezTo>
                  <a:lnTo>
                    <a:pt x="3970" y="1786"/>
                  </a:lnTo>
                  <a:close/>
                  <a:moveTo>
                    <a:pt x="3468" y="1664"/>
                  </a:moveTo>
                  <a:cubicBezTo>
                    <a:pt x="3550" y="1749"/>
                    <a:pt x="3622" y="1844"/>
                    <a:pt x="3682" y="1948"/>
                  </a:cubicBezTo>
                  <a:cubicBezTo>
                    <a:pt x="3686" y="1954"/>
                    <a:pt x="3686" y="1954"/>
                    <a:pt x="3686" y="1954"/>
                  </a:cubicBezTo>
                  <a:cubicBezTo>
                    <a:pt x="3745" y="2058"/>
                    <a:pt x="3791" y="2167"/>
                    <a:pt x="3824" y="2281"/>
                  </a:cubicBezTo>
                  <a:cubicBezTo>
                    <a:pt x="4226" y="2049"/>
                    <a:pt x="4226" y="2049"/>
                    <a:pt x="4226" y="2049"/>
                  </a:cubicBezTo>
                  <a:cubicBezTo>
                    <a:pt x="4198" y="1929"/>
                    <a:pt x="4198" y="1929"/>
                    <a:pt x="4198" y="1929"/>
                  </a:cubicBezTo>
                  <a:cubicBezTo>
                    <a:pt x="3768" y="1903"/>
                    <a:pt x="3768" y="1903"/>
                    <a:pt x="3768" y="1903"/>
                  </a:cubicBezTo>
                  <a:cubicBezTo>
                    <a:pt x="3960" y="1516"/>
                    <a:pt x="3960" y="1516"/>
                    <a:pt x="3960" y="1516"/>
                  </a:cubicBezTo>
                  <a:cubicBezTo>
                    <a:pt x="3870" y="1432"/>
                    <a:pt x="3870" y="1432"/>
                    <a:pt x="3870" y="1432"/>
                  </a:cubicBezTo>
                  <a:lnTo>
                    <a:pt x="3468" y="1664"/>
                  </a:lnTo>
                  <a:close/>
                  <a:moveTo>
                    <a:pt x="4370" y="1513"/>
                  </a:moveTo>
                  <a:cubicBezTo>
                    <a:pt x="4373" y="1513"/>
                    <a:pt x="4375" y="1514"/>
                    <a:pt x="4378" y="1514"/>
                  </a:cubicBezTo>
                  <a:cubicBezTo>
                    <a:pt x="4393" y="1514"/>
                    <a:pt x="4405" y="1504"/>
                    <a:pt x="4409" y="1490"/>
                  </a:cubicBezTo>
                  <a:cubicBezTo>
                    <a:pt x="4414" y="1473"/>
                    <a:pt x="4404" y="1455"/>
                    <a:pt x="4387" y="1450"/>
                  </a:cubicBezTo>
                  <a:cubicBezTo>
                    <a:pt x="4369" y="1446"/>
                    <a:pt x="4352" y="1456"/>
                    <a:pt x="4347" y="1473"/>
                  </a:cubicBezTo>
                  <a:cubicBezTo>
                    <a:pt x="4342" y="1490"/>
                    <a:pt x="4353" y="1508"/>
                    <a:pt x="4370" y="1513"/>
                  </a:cubicBezTo>
                  <a:close/>
                  <a:moveTo>
                    <a:pt x="366" y="3965"/>
                  </a:moveTo>
                  <a:cubicBezTo>
                    <a:pt x="349" y="3960"/>
                    <a:pt x="331" y="3971"/>
                    <a:pt x="326" y="3988"/>
                  </a:cubicBezTo>
                  <a:cubicBezTo>
                    <a:pt x="322" y="4005"/>
                    <a:pt x="332" y="4023"/>
                    <a:pt x="349" y="4027"/>
                  </a:cubicBezTo>
                  <a:cubicBezTo>
                    <a:pt x="352" y="4028"/>
                    <a:pt x="355" y="4028"/>
                    <a:pt x="357" y="4028"/>
                  </a:cubicBezTo>
                  <a:cubicBezTo>
                    <a:pt x="371" y="4028"/>
                    <a:pt x="385" y="4019"/>
                    <a:pt x="389" y="4004"/>
                  </a:cubicBezTo>
                  <a:cubicBezTo>
                    <a:pt x="393" y="3987"/>
                    <a:pt x="383" y="3969"/>
                    <a:pt x="366" y="3965"/>
                  </a:cubicBezTo>
                  <a:close/>
                  <a:moveTo>
                    <a:pt x="368" y="3838"/>
                  </a:moveTo>
                  <a:cubicBezTo>
                    <a:pt x="352" y="3834"/>
                    <a:pt x="334" y="3844"/>
                    <a:pt x="329" y="3861"/>
                  </a:cubicBezTo>
                  <a:cubicBezTo>
                    <a:pt x="325" y="3878"/>
                    <a:pt x="335" y="3896"/>
                    <a:pt x="352" y="3901"/>
                  </a:cubicBezTo>
                  <a:cubicBezTo>
                    <a:pt x="355" y="3902"/>
                    <a:pt x="358" y="3902"/>
                    <a:pt x="360" y="3902"/>
                  </a:cubicBezTo>
                  <a:cubicBezTo>
                    <a:pt x="374" y="3902"/>
                    <a:pt x="388" y="3892"/>
                    <a:pt x="392" y="3878"/>
                  </a:cubicBezTo>
                  <a:cubicBezTo>
                    <a:pt x="396" y="3861"/>
                    <a:pt x="386" y="3843"/>
                    <a:pt x="368" y="3838"/>
                  </a:cubicBezTo>
                  <a:close/>
                  <a:moveTo>
                    <a:pt x="287" y="3944"/>
                  </a:moveTo>
                  <a:cubicBezTo>
                    <a:pt x="270" y="3939"/>
                    <a:pt x="252" y="3949"/>
                    <a:pt x="247" y="3966"/>
                  </a:cubicBezTo>
                  <a:cubicBezTo>
                    <a:pt x="243" y="3984"/>
                    <a:pt x="253" y="4001"/>
                    <a:pt x="270" y="4006"/>
                  </a:cubicBezTo>
                  <a:cubicBezTo>
                    <a:pt x="273" y="4007"/>
                    <a:pt x="276" y="4007"/>
                    <a:pt x="278" y="4007"/>
                  </a:cubicBezTo>
                  <a:cubicBezTo>
                    <a:pt x="292" y="4007"/>
                    <a:pt x="305" y="3998"/>
                    <a:pt x="310" y="3983"/>
                  </a:cubicBezTo>
                  <a:cubicBezTo>
                    <a:pt x="314" y="3966"/>
                    <a:pt x="304" y="3948"/>
                    <a:pt x="287" y="3944"/>
                  </a:cubicBezTo>
                  <a:close/>
                  <a:moveTo>
                    <a:pt x="288" y="3817"/>
                  </a:moveTo>
                  <a:cubicBezTo>
                    <a:pt x="271" y="3812"/>
                    <a:pt x="253" y="3822"/>
                    <a:pt x="249" y="3840"/>
                  </a:cubicBezTo>
                  <a:cubicBezTo>
                    <a:pt x="244" y="3857"/>
                    <a:pt x="254" y="3874"/>
                    <a:pt x="271" y="3879"/>
                  </a:cubicBezTo>
                  <a:cubicBezTo>
                    <a:pt x="274" y="3880"/>
                    <a:pt x="277" y="3880"/>
                    <a:pt x="279" y="3880"/>
                  </a:cubicBezTo>
                  <a:cubicBezTo>
                    <a:pt x="294" y="3880"/>
                    <a:pt x="307" y="3871"/>
                    <a:pt x="311" y="3856"/>
                  </a:cubicBezTo>
                  <a:cubicBezTo>
                    <a:pt x="315" y="3839"/>
                    <a:pt x="305" y="3821"/>
                    <a:pt x="288" y="3817"/>
                  </a:cubicBezTo>
                  <a:close/>
                  <a:moveTo>
                    <a:pt x="1529" y="3658"/>
                  </a:moveTo>
                  <a:cubicBezTo>
                    <a:pt x="1594" y="3718"/>
                    <a:pt x="1594" y="3718"/>
                    <a:pt x="1594" y="3718"/>
                  </a:cubicBezTo>
                  <a:cubicBezTo>
                    <a:pt x="958" y="4085"/>
                    <a:pt x="958" y="4085"/>
                    <a:pt x="958" y="4085"/>
                  </a:cubicBezTo>
                  <a:cubicBezTo>
                    <a:pt x="733" y="3873"/>
                    <a:pt x="733" y="3873"/>
                    <a:pt x="733" y="3873"/>
                  </a:cubicBezTo>
                  <a:cubicBezTo>
                    <a:pt x="776" y="3749"/>
                    <a:pt x="776" y="3749"/>
                    <a:pt x="776" y="3749"/>
                  </a:cubicBezTo>
                  <a:cubicBezTo>
                    <a:pt x="789" y="3712"/>
                    <a:pt x="785" y="3670"/>
                    <a:pt x="765" y="3636"/>
                  </a:cubicBezTo>
                  <a:cubicBezTo>
                    <a:pt x="745" y="3602"/>
                    <a:pt x="711" y="3578"/>
                    <a:pt x="672" y="3570"/>
                  </a:cubicBezTo>
                  <a:cubicBezTo>
                    <a:pt x="543" y="3545"/>
                    <a:pt x="543" y="3545"/>
                    <a:pt x="543" y="3545"/>
                  </a:cubicBezTo>
                  <a:cubicBezTo>
                    <a:pt x="473" y="3244"/>
                    <a:pt x="473" y="3244"/>
                    <a:pt x="473" y="3244"/>
                  </a:cubicBezTo>
                  <a:cubicBezTo>
                    <a:pt x="1109" y="2877"/>
                    <a:pt x="1109" y="2877"/>
                    <a:pt x="1109" y="2877"/>
                  </a:cubicBezTo>
                  <a:cubicBezTo>
                    <a:pt x="1128" y="2963"/>
                    <a:pt x="1128" y="2963"/>
                    <a:pt x="1128" y="2963"/>
                  </a:cubicBezTo>
                  <a:cubicBezTo>
                    <a:pt x="1157" y="3095"/>
                    <a:pt x="1205" y="3222"/>
                    <a:pt x="1273" y="3339"/>
                  </a:cubicBezTo>
                  <a:cubicBezTo>
                    <a:pt x="1276" y="3345"/>
                    <a:pt x="1276" y="3345"/>
                    <a:pt x="1276" y="3345"/>
                  </a:cubicBezTo>
                  <a:cubicBezTo>
                    <a:pt x="1344" y="3462"/>
                    <a:pt x="1429" y="3567"/>
                    <a:pt x="1529" y="3658"/>
                  </a:cubicBezTo>
                  <a:close/>
                  <a:moveTo>
                    <a:pt x="1379" y="3693"/>
                  </a:moveTo>
                  <a:cubicBezTo>
                    <a:pt x="1297" y="3608"/>
                    <a:pt x="1225" y="3513"/>
                    <a:pt x="1165" y="3409"/>
                  </a:cubicBezTo>
                  <a:cubicBezTo>
                    <a:pt x="1161" y="3403"/>
                    <a:pt x="1161" y="3403"/>
                    <a:pt x="1161" y="3403"/>
                  </a:cubicBezTo>
                  <a:cubicBezTo>
                    <a:pt x="1102" y="3300"/>
                    <a:pt x="1055" y="3190"/>
                    <a:pt x="1023" y="3076"/>
                  </a:cubicBezTo>
                  <a:cubicBezTo>
                    <a:pt x="620" y="3308"/>
                    <a:pt x="620" y="3308"/>
                    <a:pt x="620" y="3308"/>
                  </a:cubicBezTo>
                  <a:cubicBezTo>
                    <a:pt x="650" y="3434"/>
                    <a:pt x="650" y="3434"/>
                    <a:pt x="650" y="3434"/>
                  </a:cubicBezTo>
                  <a:cubicBezTo>
                    <a:pt x="697" y="3443"/>
                    <a:pt x="697" y="3443"/>
                    <a:pt x="697" y="3443"/>
                  </a:cubicBezTo>
                  <a:cubicBezTo>
                    <a:pt x="773" y="3458"/>
                    <a:pt x="838" y="3505"/>
                    <a:pt x="877" y="3571"/>
                  </a:cubicBezTo>
                  <a:cubicBezTo>
                    <a:pt x="915" y="3638"/>
                    <a:pt x="923" y="3718"/>
                    <a:pt x="898" y="3791"/>
                  </a:cubicBezTo>
                  <a:cubicBezTo>
                    <a:pt x="882" y="3837"/>
                    <a:pt x="882" y="3837"/>
                    <a:pt x="882" y="3837"/>
                  </a:cubicBezTo>
                  <a:cubicBezTo>
                    <a:pt x="976" y="3925"/>
                    <a:pt x="976" y="3925"/>
                    <a:pt x="976" y="3925"/>
                  </a:cubicBezTo>
                  <a:lnTo>
                    <a:pt x="1379" y="3693"/>
                  </a:lnTo>
                  <a:close/>
                  <a:moveTo>
                    <a:pt x="371" y="3712"/>
                  </a:moveTo>
                  <a:cubicBezTo>
                    <a:pt x="355" y="3707"/>
                    <a:pt x="337" y="3717"/>
                    <a:pt x="332" y="3735"/>
                  </a:cubicBezTo>
                  <a:cubicBezTo>
                    <a:pt x="328" y="3752"/>
                    <a:pt x="338" y="3770"/>
                    <a:pt x="355" y="3774"/>
                  </a:cubicBezTo>
                  <a:cubicBezTo>
                    <a:pt x="358" y="3775"/>
                    <a:pt x="361" y="3775"/>
                    <a:pt x="363" y="3775"/>
                  </a:cubicBezTo>
                  <a:cubicBezTo>
                    <a:pt x="377" y="3775"/>
                    <a:pt x="391" y="3766"/>
                    <a:pt x="394" y="3751"/>
                  </a:cubicBezTo>
                  <a:cubicBezTo>
                    <a:pt x="399" y="3734"/>
                    <a:pt x="389" y="3716"/>
                    <a:pt x="371" y="3712"/>
                  </a:cubicBezTo>
                  <a:close/>
                  <a:moveTo>
                    <a:pt x="634" y="3712"/>
                  </a:moveTo>
                  <a:cubicBezTo>
                    <a:pt x="676" y="3785"/>
                    <a:pt x="687" y="3870"/>
                    <a:pt x="666" y="3951"/>
                  </a:cubicBezTo>
                  <a:cubicBezTo>
                    <a:pt x="644" y="4033"/>
                    <a:pt x="592" y="4101"/>
                    <a:pt x="518" y="4143"/>
                  </a:cubicBezTo>
                  <a:cubicBezTo>
                    <a:pt x="470" y="4171"/>
                    <a:pt x="416" y="4186"/>
                    <a:pt x="361" y="4186"/>
                  </a:cubicBezTo>
                  <a:cubicBezTo>
                    <a:pt x="333" y="4186"/>
                    <a:pt x="306" y="4182"/>
                    <a:pt x="279" y="4175"/>
                  </a:cubicBezTo>
                  <a:cubicBezTo>
                    <a:pt x="197" y="4153"/>
                    <a:pt x="129" y="4101"/>
                    <a:pt x="87" y="4028"/>
                  </a:cubicBezTo>
                  <a:cubicBezTo>
                    <a:pt x="0" y="3877"/>
                    <a:pt x="52" y="3683"/>
                    <a:pt x="202" y="3596"/>
                  </a:cubicBezTo>
                  <a:cubicBezTo>
                    <a:pt x="202" y="3596"/>
                    <a:pt x="202" y="3596"/>
                    <a:pt x="202" y="3596"/>
                  </a:cubicBezTo>
                  <a:cubicBezTo>
                    <a:pt x="353" y="3509"/>
                    <a:pt x="547" y="3561"/>
                    <a:pt x="634" y="3712"/>
                  </a:cubicBezTo>
                  <a:close/>
                  <a:moveTo>
                    <a:pt x="538" y="3813"/>
                  </a:moveTo>
                  <a:cubicBezTo>
                    <a:pt x="533" y="3816"/>
                    <a:pt x="528" y="3818"/>
                    <a:pt x="521" y="3818"/>
                  </a:cubicBezTo>
                  <a:cubicBezTo>
                    <a:pt x="519" y="3818"/>
                    <a:pt x="516" y="3817"/>
                    <a:pt x="513" y="3816"/>
                  </a:cubicBezTo>
                  <a:cubicBezTo>
                    <a:pt x="496" y="3812"/>
                    <a:pt x="486" y="3794"/>
                    <a:pt x="490" y="3777"/>
                  </a:cubicBezTo>
                  <a:cubicBezTo>
                    <a:pt x="493" y="3767"/>
                    <a:pt x="500" y="3760"/>
                    <a:pt x="508" y="3756"/>
                  </a:cubicBezTo>
                  <a:cubicBezTo>
                    <a:pt x="459" y="3692"/>
                    <a:pt x="374" y="3667"/>
                    <a:pt x="298" y="3693"/>
                  </a:cubicBezTo>
                  <a:cubicBezTo>
                    <a:pt x="312" y="3700"/>
                    <a:pt x="319" y="3715"/>
                    <a:pt x="316" y="3730"/>
                  </a:cubicBezTo>
                  <a:cubicBezTo>
                    <a:pt x="312" y="3745"/>
                    <a:pt x="298" y="3754"/>
                    <a:pt x="284" y="3754"/>
                  </a:cubicBezTo>
                  <a:cubicBezTo>
                    <a:pt x="282" y="3754"/>
                    <a:pt x="279" y="3754"/>
                    <a:pt x="276" y="3753"/>
                  </a:cubicBezTo>
                  <a:cubicBezTo>
                    <a:pt x="260" y="3748"/>
                    <a:pt x="251" y="3733"/>
                    <a:pt x="253" y="3718"/>
                  </a:cubicBezTo>
                  <a:cubicBezTo>
                    <a:pt x="224" y="3738"/>
                    <a:pt x="202" y="3765"/>
                    <a:pt x="189" y="3796"/>
                  </a:cubicBezTo>
                  <a:cubicBezTo>
                    <a:pt x="195" y="3794"/>
                    <a:pt x="201" y="3793"/>
                    <a:pt x="207" y="3795"/>
                  </a:cubicBezTo>
                  <a:cubicBezTo>
                    <a:pt x="224" y="3800"/>
                    <a:pt x="234" y="3817"/>
                    <a:pt x="230" y="3834"/>
                  </a:cubicBezTo>
                  <a:cubicBezTo>
                    <a:pt x="226" y="3849"/>
                    <a:pt x="213" y="3859"/>
                    <a:pt x="199" y="3859"/>
                  </a:cubicBezTo>
                  <a:cubicBezTo>
                    <a:pt x="196" y="3859"/>
                    <a:pt x="193" y="3858"/>
                    <a:pt x="191" y="3857"/>
                  </a:cubicBezTo>
                  <a:cubicBezTo>
                    <a:pt x="184" y="3856"/>
                    <a:pt x="179" y="3852"/>
                    <a:pt x="175" y="3847"/>
                  </a:cubicBezTo>
                  <a:cubicBezTo>
                    <a:pt x="172" y="3874"/>
                    <a:pt x="174" y="3900"/>
                    <a:pt x="182" y="3926"/>
                  </a:cubicBezTo>
                  <a:cubicBezTo>
                    <a:pt x="190" y="3922"/>
                    <a:pt x="199" y="3920"/>
                    <a:pt x="207" y="3923"/>
                  </a:cubicBezTo>
                  <a:cubicBezTo>
                    <a:pt x="225" y="3927"/>
                    <a:pt x="235" y="3945"/>
                    <a:pt x="230" y="3962"/>
                  </a:cubicBezTo>
                  <a:cubicBezTo>
                    <a:pt x="228" y="3972"/>
                    <a:pt x="221" y="3979"/>
                    <a:pt x="212" y="3983"/>
                  </a:cubicBezTo>
                  <a:cubicBezTo>
                    <a:pt x="237" y="4015"/>
                    <a:pt x="272" y="4039"/>
                    <a:pt x="312" y="4050"/>
                  </a:cubicBezTo>
                  <a:cubicBezTo>
                    <a:pt x="349" y="4060"/>
                    <a:pt x="387" y="4058"/>
                    <a:pt x="423" y="4046"/>
                  </a:cubicBezTo>
                  <a:cubicBezTo>
                    <a:pt x="409" y="4039"/>
                    <a:pt x="401" y="4024"/>
                    <a:pt x="405" y="4009"/>
                  </a:cubicBezTo>
                  <a:cubicBezTo>
                    <a:pt x="410" y="3992"/>
                    <a:pt x="428" y="3981"/>
                    <a:pt x="445" y="3986"/>
                  </a:cubicBezTo>
                  <a:cubicBezTo>
                    <a:pt x="461" y="3990"/>
                    <a:pt x="470" y="4006"/>
                    <a:pt x="468" y="4021"/>
                  </a:cubicBezTo>
                  <a:cubicBezTo>
                    <a:pt x="497" y="4001"/>
                    <a:pt x="518" y="3974"/>
                    <a:pt x="532" y="3943"/>
                  </a:cubicBezTo>
                  <a:cubicBezTo>
                    <a:pt x="528" y="3944"/>
                    <a:pt x="525" y="3945"/>
                    <a:pt x="522" y="3945"/>
                  </a:cubicBezTo>
                  <a:cubicBezTo>
                    <a:pt x="519" y="3945"/>
                    <a:pt x="516" y="3945"/>
                    <a:pt x="514" y="3944"/>
                  </a:cubicBezTo>
                  <a:cubicBezTo>
                    <a:pt x="496" y="3939"/>
                    <a:pt x="486" y="3922"/>
                    <a:pt x="491" y="3905"/>
                  </a:cubicBezTo>
                  <a:cubicBezTo>
                    <a:pt x="495" y="3887"/>
                    <a:pt x="513" y="3877"/>
                    <a:pt x="530" y="3882"/>
                  </a:cubicBezTo>
                  <a:cubicBezTo>
                    <a:pt x="537" y="3883"/>
                    <a:pt x="541" y="3887"/>
                    <a:pt x="545" y="3892"/>
                  </a:cubicBezTo>
                  <a:cubicBezTo>
                    <a:pt x="549" y="3865"/>
                    <a:pt x="547" y="3839"/>
                    <a:pt x="538" y="3813"/>
                  </a:cubicBezTo>
                  <a:close/>
                  <a:moveTo>
                    <a:pt x="451" y="3733"/>
                  </a:moveTo>
                  <a:cubicBezTo>
                    <a:pt x="434" y="3728"/>
                    <a:pt x="416" y="3739"/>
                    <a:pt x="411" y="3756"/>
                  </a:cubicBezTo>
                  <a:cubicBezTo>
                    <a:pt x="407" y="3773"/>
                    <a:pt x="417" y="3791"/>
                    <a:pt x="434" y="3795"/>
                  </a:cubicBezTo>
                  <a:cubicBezTo>
                    <a:pt x="437" y="3796"/>
                    <a:pt x="440" y="3796"/>
                    <a:pt x="442" y="3796"/>
                  </a:cubicBezTo>
                  <a:cubicBezTo>
                    <a:pt x="457" y="3796"/>
                    <a:pt x="470" y="3787"/>
                    <a:pt x="474" y="3773"/>
                  </a:cubicBezTo>
                  <a:cubicBezTo>
                    <a:pt x="478" y="3755"/>
                    <a:pt x="468" y="3737"/>
                    <a:pt x="451" y="3733"/>
                  </a:cubicBezTo>
                  <a:close/>
                  <a:moveTo>
                    <a:pt x="450" y="3860"/>
                  </a:moveTo>
                  <a:cubicBezTo>
                    <a:pt x="432" y="3856"/>
                    <a:pt x="414" y="3865"/>
                    <a:pt x="410" y="3883"/>
                  </a:cubicBezTo>
                  <a:cubicBezTo>
                    <a:pt x="405" y="3900"/>
                    <a:pt x="416" y="3918"/>
                    <a:pt x="433" y="3922"/>
                  </a:cubicBezTo>
                  <a:cubicBezTo>
                    <a:pt x="435" y="3923"/>
                    <a:pt x="438" y="3923"/>
                    <a:pt x="441" y="3923"/>
                  </a:cubicBezTo>
                  <a:cubicBezTo>
                    <a:pt x="455" y="3923"/>
                    <a:pt x="469" y="3914"/>
                    <a:pt x="472" y="3899"/>
                  </a:cubicBezTo>
                  <a:cubicBezTo>
                    <a:pt x="477" y="3882"/>
                    <a:pt x="466" y="3865"/>
                    <a:pt x="450" y="38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D0CDAF1A-40A0-4B8B-A1F4-B47E83CDEF1F}"/>
                </a:ext>
              </a:extLst>
            </p:cNvPr>
            <p:cNvGrpSpPr/>
            <p:nvPr/>
          </p:nvGrpSpPr>
          <p:grpSpPr bwMode="gray">
            <a:xfrm>
              <a:off x="7930566" y="3535486"/>
              <a:ext cx="958396" cy="1096940"/>
              <a:chOff x="5697006" y="3539881"/>
              <a:chExt cx="831103" cy="951247"/>
            </a:xfrm>
            <a:solidFill>
              <a:srgbClr val="991D85"/>
            </a:solidFill>
          </p:grpSpPr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6B431E34-D9B5-49C9-9ED5-E5A1E913CAD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97006" y="3979796"/>
                <a:ext cx="831103" cy="511332"/>
              </a:xfrm>
              <a:prstGeom prst="rect">
                <a:avLst/>
              </a:prstGeom>
              <a:noFill/>
              <a:ln w="635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21600" rIns="0" bIns="21600">
                <a:spAutoFit/>
              </a:bodyPr>
              <a:lstStyle/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spc="-20" dirty="0">
                    <a:solidFill>
                      <a:schemeClr val="accent2"/>
                    </a:solidFill>
                  </a:rPr>
                  <a:t>Profitable</a:t>
                </a:r>
                <a:br>
                  <a:rPr lang="en-US" sz="900" spc="-20" dirty="0">
                    <a:solidFill>
                      <a:schemeClr val="accent2"/>
                    </a:solidFill>
                  </a:rPr>
                </a:br>
                <a:r>
                  <a:rPr lang="en-US" sz="900" b="1" spc="-20" dirty="0">
                    <a:solidFill>
                      <a:schemeClr val="accent2"/>
                    </a:solidFill>
                  </a:rPr>
                  <a:t>Growth</a:t>
                </a:r>
              </a:p>
            </p:txBody>
          </p:sp>
          <p:sp>
            <p:nvSpPr>
              <p:cNvPr id="151" name="Freeform 7">
                <a:extLst>
                  <a:ext uri="{FF2B5EF4-FFF2-40B4-BE49-F238E27FC236}">
                    <a16:creationId xmlns:a16="http://schemas.microsoft.com/office/drawing/2014/main" id="{70F7FCE4-1B49-4E94-B265-5CF6E92CF3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97344" y="3539881"/>
                <a:ext cx="630425" cy="394964"/>
              </a:xfrm>
              <a:custGeom>
                <a:avLst/>
                <a:gdLst>
                  <a:gd name="T0" fmla="*/ 1890 w 24975"/>
                  <a:gd name="T1" fmla="*/ 15784 h 15784"/>
                  <a:gd name="T2" fmla="*/ 4314 w 24975"/>
                  <a:gd name="T3" fmla="*/ 13358 h 15784"/>
                  <a:gd name="T4" fmla="*/ 6306 w 24975"/>
                  <a:gd name="T5" fmla="*/ 15346 h 15784"/>
                  <a:gd name="T6" fmla="*/ 11956 w 24975"/>
                  <a:gd name="T7" fmla="*/ 9693 h 15784"/>
                  <a:gd name="T8" fmla="*/ 14567 w 24975"/>
                  <a:gd name="T9" fmla="*/ 12306 h 15784"/>
                  <a:gd name="T10" fmla="*/ 21835 w 24975"/>
                  <a:gd name="T11" fmla="*/ 5034 h 15784"/>
                  <a:gd name="T12" fmla="*/ 23250 w 24975"/>
                  <a:gd name="T13" fmla="*/ 6450 h 15784"/>
                  <a:gd name="T14" fmla="*/ 24975 w 24975"/>
                  <a:gd name="T15" fmla="*/ 0 h 15784"/>
                  <a:gd name="T16" fmla="*/ 18529 w 24975"/>
                  <a:gd name="T17" fmla="*/ 1726 h 15784"/>
                  <a:gd name="T18" fmla="*/ 19944 w 24975"/>
                  <a:gd name="T19" fmla="*/ 3142 h 15784"/>
                  <a:gd name="T20" fmla="*/ 14567 w 24975"/>
                  <a:gd name="T21" fmla="*/ 8517 h 15784"/>
                  <a:gd name="T22" fmla="*/ 11956 w 24975"/>
                  <a:gd name="T23" fmla="*/ 5905 h 15784"/>
                  <a:gd name="T24" fmla="*/ 6306 w 24975"/>
                  <a:gd name="T25" fmla="*/ 11563 h 15784"/>
                  <a:gd name="T26" fmla="*/ 4314 w 24975"/>
                  <a:gd name="T27" fmla="*/ 9570 h 15784"/>
                  <a:gd name="T28" fmla="*/ 0 w 24975"/>
                  <a:gd name="T29" fmla="*/ 13893 h 15784"/>
                  <a:gd name="T30" fmla="*/ 1890 w 24975"/>
                  <a:gd name="T31" fmla="*/ 15784 h 15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75" h="15784">
                    <a:moveTo>
                      <a:pt x="1890" y="15784"/>
                    </a:moveTo>
                    <a:lnTo>
                      <a:pt x="4314" y="13358"/>
                    </a:lnTo>
                    <a:lnTo>
                      <a:pt x="6306" y="15346"/>
                    </a:lnTo>
                    <a:lnTo>
                      <a:pt x="11956" y="9693"/>
                    </a:lnTo>
                    <a:lnTo>
                      <a:pt x="14567" y="12306"/>
                    </a:lnTo>
                    <a:lnTo>
                      <a:pt x="21835" y="5034"/>
                    </a:lnTo>
                    <a:lnTo>
                      <a:pt x="23250" y="6450"/>
                    </a:lnTo>
                    <a:lnTo>
                      <a:pt x="24975" y="0"/>
                    </a:lnTo>
                    <a:lnTo>
                      <a:pt x="18529" y="1726"/>
                    </a:lnTo>
                    <a:lnTo>
                      <a:pt x="19944" y="3142"/>
                    </a:lnTo>
                    <a:lnTo>
                      <a:pt x="14567" y="8517"/>
                    </a:lnTo>
                    <a:lnTo>
                      <a:pt x="11956" y="5905"/>
                    </a:lnTo>
                    <a:lnTo>
                      <a:pt x="6306" y="11563"/>
                    </a:lnTo>
                    <a:lnTo>
                      <a:pt x="4314" y="9570"/>
                    </a:lnTo>
                    <a:lnTo>
                      <a:pt x="0" y="13893"/>
                    </a:lnTo>
                    <a:lnTo>
                      <a:pt x="1890" y="157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4.81481E-6 L -4.16667E-6 0.0145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" fill="hold"/>
                                        <p:tgtEl>
                                          <p:spTgt spid="143"/>
                                        </p:tgtEl>
                                      </p:cBhvr>
                                      <p:by x="90900" y="909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5E-6 -2.22222E-6 L -2.5E-6 0.02408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69"/>
                                        </p:tgtEl>
                                      </p:cBhvr>
                                      <p:by x="90900" y="909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5E-6 -2.22222E-6 L -2.5E-6 0.02408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7 1.48148E-6 L 2.08333E-7 0.02685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100000" fill="hold" grpId="1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4.81481E-6 L -4.16667E-6 0.01459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" fill="hold"/>
                                        <p:tgtEl>
                                          <p:spTgt spid="92"/>
                                        </p:tgtEl>
                                      </p:cBhvr>
                                      <p:by x="90900" y="909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22222E-6 L -2.5E-6 0.02408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" fill="hold"/>
                                        <p:tgtEl>
                                          <p:spTgt spid="67"/>
                                        </p:tgtEl>
                                      </p:cBhvr>
                                      <p:by x="90900" y="909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22222E-6 L -2.5E-6 0.02408 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7 1.48148E-6 L 2.08333E-7 0.02685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100000" fill="hold" grpId="1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4.81481E-6 L -4.16667E-6 0.01459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" fill="hold"/>
                                        <p:tgtEl>
                                          <p:spTgt spid="138"/>
                                        </p:tgtEl>
                                      </p:cBhvr>
                                      <p:by x="90900" y="909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5E-6 -2.22222E-6 L -2.5E-6 0.02408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" fill="hold"/>
                                        <p:tgtEl>
                                          <p:spTgt spid="66"/>
                                        </p:tgtEl>
                                      </p:cBhvr>
                                      <p:by x="90900" y="909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5E-6 -2.22222E-6 L -2.5E-6 0.02408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" fill="hold"/>
                                        <p:tgtEl>
                                          <p:spTgt spid="6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0" dur="1200" fill="hold"/>
                                        <p:tgtEl>
                                          <p:spTgt spid="68"/>
                                        </p:tgtEl>
                                      </p:cBhvr>
                                      <p:by x="106000" y="106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42" presetClass="path" presetSubtype="0" decel="10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2.22222E-6 L 2.08333E-7 0.01852 " pathEditMode="relative" rAng="0" ptsTypes="AA">
                                      <p:cBhvr>
                                        <p:cTn id="92" dur="12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68" grpId="3" animBg="1"/>
      <p:bldP spid="70" grpId="0"/>
      <p:bldP spid="70" grpId="1"/>
      <p:bldP spid="71" grpId="0"/>
      <p:bldP spid="71" grpId="1"/>
      <p:bldP spid="72" grpId="0"/>
      <p:bldP spid="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B3A1840-27BA-4B9B-A32E-B4EEE9270D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B3A1840-27BA-4B9B-A32E-B4EEE9270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A503D8E-8997-453F-B477-51BFB14B7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E3CB3-5564-4C1A-BAF6-5651C3AE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structure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EA0EC2-6E4A-422E-85E4-890D7313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A1AB82F-9282-49D2-9B35-FF29E5A06995}"/>
              </a:ext>
            </a:extLst>
          </p:cNvPr>
          <p:cNvSpPr/>
          <p:nvPr/>
        </p:nvSpPr>
        <p:spPr bwMode="gray">
          <a:xfrm>
            <a:off x="444197" y="4575333"/>
            <a:ext cx="11302716" cy="612734"/>
          </a:xfrm>
          <a:prstGeom prst="rect">
            <a:avLst/>
          </a:prstGeom>
          <a:solidFill>
            <a:srgbClr val="DA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08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90">
            <a:extLst>
              <a:ext uri="{FF2B5EF4-FFF2-40B4-BE49-F238E27FC236}">
                <a16:creationId xmlns:a16="http://schemas.microsoft.com/office/drawing/2014/main" id="{F7CFF57C-752C-47A2-BEF3-12E5F7ECBDEC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5846455" y="4745537"/>
            <a:ext cx="498192" cy="272326"/>
          </a:xfrm>
          <a:custGeom>
            <a:avLst/>
            <a:gdLst>
              <a:gd name="T0" fmla="*/ 1119 w 2238"/>
              <a:gd name="T1" fmla="*/ 0 h 2237"/>
              <a:gd name="T2" fmla="*/ 0 w 2238"/>
              <a:gd name="T3" fmla="*/ 1119 h 2237"/>
              <a:gd name="T4" fmla="*/ 1119 w 2238"/>
              <a:gd name="T5" fmla="*/ 2237 h 2237"/>
              <a:gd name="T6" fmla="*/ 2238 w 2238"/>
              <a:gd name="T7" fmla="*/ 1119 h 2237"/>
              <a:gd name="T8" fmla="*/ 1119 w 2238"/>
              <a:gd name="T9" fmla="*/ 0 h 2237"/>
              <a:gd name="T10" fmla="*/ 2026 w 2238"/>
              <a:gd name="T11" fmla="*/ 1016 h 2237"/>
              <a:gd name="T12" fmla="*/ 1753 w 2238"/>
              <a:gd name="T13" fmla="*/ 1016 h 2237"/>
              <a:gd name="T14" fmla="*/ 1573 w 2238"/>
              <a:gd name="T15" fmla="*/ 327 h 2237"/>
              <a:gd name="T16" fmla="*/ 2026 w 2238"/>
              <a:gd name="T17" fmla="*/ 1016 h 2237"/>
              <a:gd name="T18" fmla="*/ 1016 w 2238"/>
              <a:gd name="T19" fmla="*/ 236 h 2237"/>
              <a:gd name="T20" fmla="*/ 1016 w 2238"/>
              <a:gd name="T21" fmla="*/ 1016 h 2237"/>
              <a:gd name="T22" fmla="*/ 690 w 2238"/>
              <a:gd name="T23" fmla="*/ 1016 h 2237"/>
              <a:gd name="T24" fmla="*/ 1016 w 2238"/>
              <a:gd name="T25" fmla="*/ 236 h 2237"/>
              <a:gd name="T26" fmla="*/ 1016 w 2238"/>
              <a:gd name="T27" fmla="*/ 1221 h 2237"/>
              <a:gd name="T28" fmla="*/ 1016 w 2238"/>
              <a:gd name="T29" fmla="*/ 2001 h 2237"/>
              <a:gd name="T30" fmla="*/ 690 w 2238"/>
              <a:gd name="T31" fmla="*/ 1221 h 2237"/>
              <a:gd name="T32" fmla="*/ 1016 w 2238"/>
              <a:gd name="T33" fmla="*/ 1221 h 2237"/>
              <a:gd name="T34" fmla="*/ 1221 w 2238"/>
              <a:gd name="T35" fmla="*/ 2001 h 2237"/>
              <a:gd name="T36" fmla="*/ 1221 w 2238"/>
              <a:gd name="T37" fmla="*/ 1221 h 2237"/>
              <a:gd name="T38" fmla="*/ 1547 w 2238"/>
              <a:gd name="T39" fmla="*/ 1221 h 2237"/>
              <a:gd name="T40" fmla="*/ 1221 w 2238"/>
              <a:gd name="T41" fmla="*/ 2001 h 2237"/>
              <a:gd name="T42" fmla="*/ 1221 w 2238"/>
              <a:gd name="T43" fmla="*/ 1016 h 2237"/>
              <a:gd name="T44" fmla="*/ 1221 w 2238"/>
              <a:gd name="T45" fmla="*/ 236 h 2237"/>
              <a:gd name="T46" fmla="*/ 1547 w 2238"/>
              <a:gd name="T47" fmla="*/ 1016 h 2237"/>
              <a:gd name="T48" fmla="*/ 1221 w 2238"/>
              <a:gd name="T49" fmla="*/ 1016 h 2237"/>
              <a:gd name="T50" fmla="*/ 665 w 2238"/>
              <a:gd name="T51" fmla="*/ 327 h 2237"/>
              <a:gd name="T52" fmla="*/ 484 w 2238"/>
              <a:gd name="T53" fmla="*/ 1016 h 2237"/>
              <a:gd name="T54" fmla="*/ 211 w 2238"/>
              <a:gd name="T55" fmla="*/ 1016 h 2237"/>
              <a:gd name="T56" fmla="*/ 665 w 2238"/>
              <a:gd name="T57" fmla="*/ 327 h 2237"/>
              <a:gd name="T58" fmla="*/ 211 w 2238"/>
              <a:gd name="T59" fmla="*/ 1221 h 2237"/>
              <a:gd name="T60" fmla="*/ 484 w 2238"/>
              <a:gd name="T61" fmla="*/ 1221 h 2237"/>
              <a:gd name="T62" fmla="*/ 665 w 2238"/>
              <a:gd name="T63" fmla="*/ 1911 h 2237"/>
              <a:gd name="T64" fmla="*/ 211 w 2238"/>
              <a:gd name="T65" fmla="*/ 1221 h 2237"/>
              <a:gd name="T66" fmla="*/ 1573 w 2238"/>
              <a:gd name="T67" fmla="*/ 1911 h 2237"/>
              <a:gd name="T68" fmla="*/ 1753 w 2238"/>
              <a:gd name="T69" fmla="*/ 1221 h 2237"/>
              <a:gd name="T70" fmla="*/ 2026 w 2238"/>
              <a:gd name="T71" fmla="*/ 1221 h 2237"/>
              <a:gd name="T72" fmla="*/ 1573 w 2238"/>
              <a:gd name="T73" fmla="*/ 1911 h 2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38" h="2237">
                <a:moveTo>
                  <a:pt x="1119" y="0"/>
                </a:moveTo>
                <a:cubicBezTo>
                  <a:pt x="502" y="0"/>
                  <a:pt x="0" y="502"/>
                  <a:pt x="0" y="1119"/>
                </a:cubicBezTo>
                <a:cubicBezTo>
                  <a:pt x="0" y="1736"/>
                  <a:pt x="502" y="2237"/>
                  <a:pt x="1119" y="2237"/>
                </a:cubicBezTo>
                <a:cubicBezTo>
                  <a:pt x="1736" y="2237"/>
                  <a:pt x="2238" y="1736"/>
                  <a:pt x="2238" y="1119"/>
                </a:cubicBezTo>
                <a:cubicBezTo>
                  <a:pt x="2238" y="502"/>
                  <a:pt x="1736" y="0"/>
                  <a:pt x="1119" y="0"/>
                </a:cubicBezTo>
                <a:close/>
                <a:moveTo>
                  <a:pt x="2026" y="1016"/>
                </a:moveTo>
                <a:cubicBezTo>
                  <a:pt x="1753" y="1016"/>
                  <a:pt x="1753" y="1016"/>
                  <a:pt x="1753" y="1016"/>
                </a:cubicBezTo>
                <a:cubicBezTo>
                  <a:pt x="1740" y="745"/>
                  <a:pt x="1674" y="505"/>
                  <a:pt x="1573" y="327"/>
                </a:cubicBezTo>
                <a:cubicBezTo>
                  <a:pt x="1819" y="468"/>
                  <a:pt x="1993" y="721"/>
                  <a:pt x="2026" y="1016"/>
                </a:cubicBezTo>
                <a:close/>
                <a:moveTo>
                  <a:pt x="1016" y="236"/>
                </a:moveTo>
                <a:cubicBezTo>
                  <a:pt x="1016" y="1016"/>
                  <a:pt x="1016" y="1016"/>
                  <a:pt x="1016" y="1016"/>
                </a:cubicBezTo>
                <a:cubicBezTo>
                  <a:pt x="690" y="1016"/>
                  <a:pt x="690" y="1016"/>
                  <a:pt x="690" y="1016"/>
                </a:cubicBezTo>
                <a:cubicBezTo>
                  <a:pt x="712" y="619"/>
                  <a:pt x="858" y="327"/>
                  <a:pt x="1016" y="236"/>
                </a:cubicBezTo>
                <a:close/>
                <a:moveTo>
                  <a:pt x="1016" y="1221"/>
                </a:moveTo>
                <a:cubicBezTo>
                  <a:pt x="1016" y="2001"/>
                  <a:pt x="1016" y="2001"/>
                  <a:pt x="1016" y="2001"/>
                </a:cubicBezTo>
                <a:cubicBezTo>
                  <a:pt x="858" y="1910"/>
                  <a:pt x="712" y="1618"/>
                  <a:pt x="690" y="1221"/>
                </a:cubicBezTo>
                <a:lnTo>
                  <a:pt x="1016" y="1221"/>
                </a:lnTo>
                <a:close/>
                <a:moveTo>
                  <a:pt x="1221" y="2001"/>
                </a:moveTo>
                <a:cubicBezTo>
                  <a:pt x="1221" y="1221"/>
                  <a:pt x="1221" y="1221"/>
                  <a:pt x="1221" y="1221"/>
                </a:cubicBezTo>
                <a:cubicBezTo>
                  <a:pt x="1547" y="1221"/>
                  <a:pt x="1547" y="1221"/>
                  <a:pt x="1547" y="1221"/>
                </a:cubicBezTo>
                <a:cubicBezTo>
                  <a:pt x="1525" y="1618"/>
                  <a:pt x="1379" y="1910"/>
                  <a:pt x="1221" y="2001"/>
                </a:cubicBezTo>
                <a:close/>
                <a:moveTo>
                  <a:pt x="1221" y="1016"/>
                </a:moveTo>
                <a:cubicBezTo>
                  <a:pt x="1221" y="236"/>
                  <a:pt x="1221" y="236"/>
                  <a:pt x="1221" y="236"/>
                </a:cubicBezTo>
                <a:cubicBezTo>
                  <a:pt x="1379" y="327"/>
                  <a:pt x="1525" y="619"/>
                  <a:pt x="1547" y="1016"/>
                </a:cubicBezTo>
                <a:lnTo>
                  <a:pt x="1221" y="1016"/>
                </a:lnTo>
                <a:close/>
                <a:moveTo>
                  <a:pt x="665" y="327"/>
                </a:moveTo>
                <a:cubicBezTo>
                  <a:pt x="564" y="505"/>
                  <a:pt x="498" y="745"/>
                  <a:pt x="484" y="1016"/>
                </a:cubicBezTo>
                <a:cubicBezTo>
                  <a:pt x="211" y="1016"/>
                  <a:pt x="211" y="1016"/>
                  <a:pt x="211" y="1016"/>
                </a:cubicBezTo>
                <a:cubicBezTo>
                  <a:pt x="245" y="721"/>
                  <a:pt x="419" y="468"/>
                  <a:pt x="665" y="327"/>
                </a:cubicBezTo>
                <a:close/>
                <a:moveTo>
                  <a:pt x="211" y="1221"/>
                </a:moveTo>
                <a:cubicBezTo>
                  <a:pt x="484" y="1221"/>
                  <a:pt x="484" y="1221"/>
                  <a:pt x="484" y="1221"/>
                </a:cubicBezTo>
                <a:cubicBezTo>
                  <a:pt x="498" y="1492"/>
                  <a:pt x="564" y="1732"/>
                  <a:pt x="665" y="1911"/>
                </a:cubicBezTo>
                <a:cubicBezTo>
                  <a:pt x="419" y="1769"/>
                  <a:pt x="245" y="1516"/>
                  <a:pt x="211" y="1221"/>
                </a:cubicBezTo>
                <a:close/>
                <a:moveTo>
                  <a:pt x="1573" y="1911"/>
                </a:moveTo>
                <a:cubicBezTo>
                  <a:pt x="1674" y="1732"/>
                  <a:pt x="1740" y="1492"/>
                  <a:pt x="1753" y="1221"/>
                </a:cubicBezTo>
                <a:cubicBezTo>
                  <a:pt x="2026" y="1221"/>
                  <a:pt x="2026" y="1221"/>
                  <a:pt x="2026" y="1221"/>
                </a:cubicBezTo>
                <a:cubicBezTo>
                  <a:pt x="1993" y="1516"/>
                  <a:pt x="1819" y="1769"/>
                  <a:pt x="1573" y="1911"/>
                </a:cubicBezTo>
                <a:close/>
              </a:path>
            </a:pathLst>
          </a:custGeom>
          <a:solidFill>
            <a:srgbClr val="796E65"/>
          </a:solidFill>
          <a:ln>
            <a:noFill/>
          </a:ln>
        </p:spPr>
        <p:txBody>
          <a:bodyPr vert="horz" wrap="square" lIns="82313" tIns="41157" rIns="82313" bIns="41157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62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531491F-8C28-4B46-9BC4-799A454088E3}"/>
              </a:ext>
            </a:extLst>
          </p:cNvPr>
          <p:cNvSpPr/>
          <p:nvPr/>
        </p:nvSpPr>
        <p:spPr bwMode="gray">
          <a:xfrm>
            <a:off x="5735961" y="4629186"/>
            <a:ext cx="720080" cy="505030"/>
          </a:xfrm>
          <a:prstGeom prst="rect">
            <a:avLst/>
          </a:prstGeom>
          <a:solidFill>
            <a:srgbClr val="DA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08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185BEC-BE21-4023-890B-D0D2A79EE0FC}"/>
              </a:ext>
            </a:extLst>
          </p:cNvPr>
          <p:cNvSpPr/>
          <p:nvPr/>
        </p:nvSpPr>
        <p:spPr bwMode="gray">
          <a:xfrm>
            <a:off x="444197" y="5230718"/>
            <a:ext cx="11302716" cy="612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08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90">
            <a:extLst>
              <a:ext uri="{FF2B5EF4-FFF2-40B4-BE49-F238E27FC236}">
                <a16:creationId xmlns:a16="http://schemas.microsoft.com/office/drawing/2014/main" id="{3AEA8C69-7FC1-46C8-924D-EE55DC538FD8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5910456" y="4745537"/>
            <a:ext cx="299914" cy="272326"/>
          </a:xfrm>
          <a:custGeom>
            <a:avLst/>
            <a:gdLst>
              <a:gd name="T0" fmla="*/ 1119 w 2238"/>
              <a:gd name="T1" fmla="*/ 0 h 2237"/>
              <a:gd name="T2" fmla="*/ 0 w 2238"/>
              <a:gd name="T3" fmla="*/ 1119 h 2237"/>
              <a:gd name="T4" fmla="*/ 1119 w 2238"/>
              <a:gd name="T5" fmla="*/ 2237 h 2237"/>
              <a:gd name="T6" fmla="*/ 2238 w 2238"/>
              <a:gd name="T7" fmla="*/ 1119 h 2237"/>
              <a:gd name="T8" fmla="*/ 1119 w 2238"/>
              <a:gd name="T9" fmla="*/ 0 h 2237"/>
              <a:gd name="T10" fmla="*/ 2026 w 2238"/>
              <a:gd name="T11" fmla="*/ 1016 h 2237"/>
              <a:gd name="T12" fmla="*/ 1753 w 2238"/>
              <a:gd name="T13" fmla="*/ 1016 h 2237"/>
              <a:gd name="T14" fmla="*/ 1573 w 2238"/>
              <a:gd name="T15" fmla="*/ 327 h 2237"/>
              <a:gd name="T16" fmla="*/ 2026 w 2238"/>
              <a:gd name="T17" fmla="*/ 1016 h 2237"/>
              <a:gd name="T18" fmla="*/ 1016 w 2238"/>
              <a:gd name="T19" fmla="*/ 236 h 2237"/>
              <a:gd name="T20" fmla="*/ 1016 w 2238"/>
              <a:gd name="T21" fmla="*/ 1016 h 2237"/>
              <a:gd name="T22" fmla="*/ 690 w 2238"/>
              <a:gd name="T23" fmla="*/ 1016 h 2237"/>
              <a:gd name="T24" fmla="*/ 1016 w 2238"/>
              <a:gd name="T25" fmla="*/ 236 h 2237"/>
              <a:gd name="T26" fmla="*/ 1016 w 2238"/>
              <a:gd name="T27" fmla="*/ 1221 h 2237"/>
              <a:gd name="T28" fmla="*/ 1016 w 2238"/>
              <a:gd name="T29" fmla="*/ 2001 h 2237"/>
              <a:gd name="T30" fmla="*/ 690 w 2238"/>
              <a:gd name="T31" fmla="*/ 1221 h 2237"/>
              <a:gd name="T32" fmla="*/ 1016 w 2238"/>
              <a:gd name="T33" fmla="*/ 1221 h 2237"/>
              <a:gd name="T34" fmla="*/ 1221 w 2238"/>
              <a:gd name="T35" fmla="*/ 2001 h 2237"/>
              <a:gd name="T36" fmla="*/ 1221 w 2238"/>
              <a:gd name="T37" fmla="*/ 1221 h 2237"/>
              <a:gd name="T38" fmla="*/ 1547 w 2238"/>
              <a:gd name="T39" fmla="*/ 1221 h 2237"/>
              <a:gd name="T40" fmla="*/ 1221 w 2238"/>
              <a:gd name="T41" fmla="*/ 2001 h 2237"/>
              <a:gd name="T42" fmla="*/ 1221 w 2238"/>
              <a:gd name="T43" fmla="*/ 1016 h 2237"/>
              <a:gd name="T44" fmla="*/ 1221 w 2238"/>
              <a:gd name="T45" fmla="*/ 236 h 2237"/>
              <a:gd name="T46" fmla="*/ 1547 w 2238"/>
              <a:gd name="T47" fmla="*/ 1016 h 2237"/>
              <a:gd name="T48" fmla="*/ 1221 w 2238"/>
              <a:gd name="T49" fmla="*/ 1016 h 2237"/>
              <a:gd name="T50" fmla="*/ 665 w 2238"/>
              <a:gd name="T51" fmla="*/ 327 h 2237"/>
              <a:gd name="T52" fmla="*/ 484 w 2238"/>
              <a:gd name="T53" fmla="*/ 1016 h 2237"/>
              <a:gd name="T54" fmla="*/ 211 w 2238"/>
              <a:gd name="T55" fmla="*/ 1016 h 2237"/>
              <a:gd name="T56" fmla="*/ 665 w 2238"/>
              <a:gd name="T57" fmla="*/ 327 h 2237"/>
              <a:gd name="T58" fmla="*/ 211 w 2238"/>
              <a:gd name="T59" fmla="*/ 1221 h 2237"/>
              <a:gd name="T60" fmla="*/ 484 w 2238"/>
              <a:gd name="T61" fmla="*/ 1221 h 2237"/>
              <a:gd name="T62" fmla="*/ 665 w 2238"/>
              <a:gd name="T63" fmla="*/ 1911 h 2237"/>
              <a:gd name="T64" fmla="*/ 211 w 2238"/>
              <a:gd name="T65" fmla="*/ 1221 h 2237"/>
              <a:gd name="T66" fmla="*/ 1573 w 2238"/>
              <a:gd name="T67" fmla="*/ 1911 h 2237"/>
              <a:gd name="T68" fmla="*/ 1753 w 2238"/>
              <a:gd name="T69" fmla="*/ 1221 h 2237"/>
              <a:gd name="T70" fmla="*/ 2026 w 2238"/>
              <a:gd name="T71" fmla="*/ 1221 h 2237"/>
              <a:gd name="T72" fmla="*/ 1573 w 2238"/>
              <a:gd name="T73" fmla="*/ 1911 h 2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38" h="2237">
                <a:moveTo>
                  <a:pt x="1119" y="0"/>
                </a:moveTo>
                <a:cubicBezTo>
                  <a:pt x="502" y="0"/>
                  <a:pt x="0" y="502"/>
                  <a:pt x="0" y="1119"/>
                </a:cubicBezTo>
                <a:cubicBezTo>
                  <a:pt x="0" y="1736"/>
                  <a:pt x="502" y="2237"/>
                  <a:pt x="1119" y="2237"/>
                </a:cubicBezTo>
                <a:cubicBezTo>
                  <a:pt x="1736" y="2237"/>
                  <a:pt x="2238" y="1736"/>
                  <a:pt x="2238" y="1119"/>
                </a:cubicBezTo>
                <a:cubicBezTo>
                  <a:pt x="2238" y="502"/>
                  <a:pt x="1736" y="0"/>
                  <a:pt x="1119" y="0"/>
                </a:cubicBezTo>
                <a:close/>
                <a:moveTo>
                  <a:pt x="2026" y="1016"/>
                </a:moveTo>
                <a:cubicBezTo>
                  <a:pt x="1753" y="1016"/>
                  <a:pt x="1753" y="1016"/>
                  <a:pt x="1753" y="1016"/>
                </a:cubicBezTo>
                <a:cubicBezTo>
                  <a:pt x="1740" y="745"/>
                  <a:pt x="1674" y="505"/>
                  <a:pt x="1573" y="327"/>
                </a:cubicBezTo>
                <a:cubicBezTo>
                  <a:pt x="1819" y="468"/>
                  <a:pt x="1993" y="721"/>
                  <a:pt x="2026" y="1016"/>
                </a:cubicBezTo>
                <a:close/>
                <a:moveTo>
                  <a:pt x="1016" y="236"/>
                </a:moveTo>
                <a:cubicBezTo>
                  <a:pt x="1016" y="1016"/>
                  <a:pt x="1016" y="1016"/>
                  <a:pt x="1016" y="1016"/>
                </a:cubicBezTo>
                <a:cubicBezTo>
                  <a:pt x="690" y="1016"/>
                  <a:pt x="690" y="1016"/>
                  <a:pt x="690" y="1016"/>
                </a:cubicBezTo>
                <a:cubicBezTo>
                  <a:pt x="712" y="619"/>
                  <a:pt x="858" y="327"/>
                  <a:pt x="1016" y="236"/>
                </a:cubicBezTo>
                <a:close/>
                <a:moveTo>
                  <a:pt x="1016" y="1221"/>
                </a:moveTo>
                <a:cubicBezTo>
                  <a:pt x="1016" y="2001"/>
                  <a:pt x="1016" y="2001"/>
                  <a:pt x="1016" y="2001"/>
                </a:cubicBezTo>
                <a:cubicBezTo>
                  <a:pt x="858" y="1910"/>
                  <a:pt x="712" y="1618"/>
                  <a:pt x="690" y="1221"/>
                </a:cubicBezTo>
                <a:lnTo>
                  <a:pt x="1016" y="1221"/>
                </a:lnTo>
                <a:close/>
                <a:moveTo>
                  <a:pt x="1221" y="2001"/>
                </a:moveTo>
                <a:cubicBezTo>
                  <a:pt x="1221" y="1221"/>
                  <a:pt x="1221" y="1221"/>
                  <a:pt x="1221" y="1221"/>
                </a:cubicBezTo>
                <a:cubicBezTo>
                  <a:pt x="1547" y="1221"/>
                  <a:pt x="1547" y="1221"/>
                  <a:pt x="1547" y="1221"/>
                </a:cubicBezTo>
                <a:cubicBezTo>
                  <a:pt x="1525" y="1618"/>
                  <a:pt x="1379" y="1910"/>
                  <a:pt x="1221" y="2001"/>
                </a:cubicBezTo>
                <a:close/>
                <a:moveTo>
                  <a:pt x="1221" y="1016"/>
                </a:moveTo>
                <a:cubicBezTo>
                  <a:pt x="1221" y="236"/>
                  <a:pt x="1221" y="236"/>
                  <a:pt x="1221" y="236"/>
                </a:cubicBezTo>
                <a:cubicBezTo>
                  <a:pt x="1379" y="327"/>
                  <a:pt x="1525" y="619"/>
                  <a:pt x="1547" y="1016"/>
                </a:cubicBezTo>
                <a:lnTo>
                  <a:pt x="1221" y="1016"/>
                </a:lnTo>
                <a:close/>
                <a:moveTo>
                  <a:pt x="665" y="327"/>
                </a:moveTo>
                <a:cubicBezTo>
                  <a:pt x="564" y="505"/>
                  <a:pt x="498" y="745"/>
                  <a:pt x="484" y="1016"/>
                </a:cubicBezTo>
                <a:cubicBezTo>
                  <a:pt x="211" y="1016"/>
                  <a:pt x="211" y="1016"/>
                  <a:pt x="211" y="1016"/>
                </a:cubicBezTo>
                <a:cubicBezTo>
                  <a:pt x="245" y="721"/>
                  <a:pt x="419" y="468"/>
                  <a:pt x="665" y="327"/>
                </a:cubicBezTo>
                <a:close/>
                <a:moveTo>
                  <a:pt x="211" y="1221"/>
                </a:moveTo>
                <a:cubicBezTo>
                  <a:pt x="484" y="1221"/>
                  <a:pt x="484" y="1221"/>
                  <a:pt x="484" y="1221"/>
                </a:cubicBezTo>
                <a:cubicBezTo>
                  <a:pt x="498" y="1492"/>
                  <a:pt x="564" y="1732"/>
                  <a:pt x="665" y="1911"/>
                </a:cubicBezTo>
                <a:cubicBezTo>
                  <a:pt x="419" y="1769"/>
                  <a:pt x="245" y="1516"/>
                  <a:pt x="211" y="1221"/>
                </a:cubicBezTo>
                <a:close/>
                <a:moveTo>
                  <a:pt x="1573" y="1911"/>
                </a:moveTo>
                <a:cubicBezTo>
                  <a:pt x="1674" y="1732"/>
                  <a:pt x="1740" y="1492"/>
                  <a:pt x="1753" y="1221"/>
                </a:cubicBezTo>
                <a:cubicBezTo>
                  <a:pt x="2026" y="1221"/>
                  <a:pt x="2026" y="1221"/>
                  <a:pt x="2026" y="1221"/>
                </a:cubicBezTo>
                <a:cubicBezTo>
                  <a:pt x="1993" y="1516"/>
                  <a:pt x="1819" y="1769"/>
                  <a:pt x="1573" y="1911"/>
                </a:cubicBezTo>
                <a:close/>
              </a:path>
            </a:pathLst>
          </a:custGeom>
          <a:solidFill>
            <a:srgbClr val="796E65"/>
          </a:solidFill>
          <a:ln>
            <a:noFill/>
          </a:ln>
        </p:spPr>
        <p:txBody>
          <a:bodyPr vert="horz" wrap="square" lIns="82313" tIns="41157" rIns="82313" bIns="41157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62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097DE7A1-DAC4-44D6-8682-CC4B36BC5A4A}"/>
              </a:ext>
            </a:extLst>
          </p:cNvPr>
          <p:cNvSpPr/>
          <p:nvPr/>
        </p:nvSpPr>
        <p:spPr bwMode="gray">
          <a:xfrm>
            <a:off x="444197" y="1557338"/>
            <a:ext cx="11302716" cy="233264"/>
          </a:xfrm>
          <a:custGeom>
            <a:avLst/>
            <a:gdLst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5946 w 6246000"/>
              <a:gd name="connsiteY2" fmla="*/ 582337 h 654340"/>
              <a:gd name="connsiteX3" fmla="*/ 6246000 w 6246000"/>
              <a:gd name="connsiteY3" fmla="*/ 582339 h 654340"/>
              <a:gd name="connsiteX4" fmla="*/ 6246000 w 6246000"/>
              <a:gd name="connsiteY4" fmla="*/ 654340 h 654340"/>
              <a:gd name="connsiteX5" fmla="*/ 0 w 6246000"/>
              <a:gd name="connsiteY5" fmla="*/ 654340 h 654340"/>
              <a:gd name="connsiteX6" fmla="*/ 0 w 6246000"/>
              <a:gd name="connsiteY6" fmla="*/ 582339 h 654340"/>
              <a:gd name="connsiteX7" fmla="*/ 55 w 6246000"/>
              <a:gd name="connsiteY7" fmla="*/ 582337 h 654340"/>
              <a:gd name="connsiteX8" fmla="*/ 0 w 6246000"/>
              <a:gd name="connsiteY8" fmla="*/ 582337 h 654340"/>
              <a:gd name="connsiteX0" fmla="*/ 3123000 w 6708648"/>
              <a:gd name="connsiteY0" fmla="*/ 0 h 654340"/>
              <a:gd name="connsiteX1" fmla="*/ 6246000 w 6708648"/>
              <a:gd name="connsiteY1" fmla="*/ 582337 h 654340"/>
              <a:gd name="connsiteX2" fmla="*/ 6245946 w 6708648"/>
              <a:gd name="connsiteY2" fmla="*/ 582337 h 654340"/>
              <a:gd name="connsiteX3" fmla="*/ 6246000 w 6708648"/>
              <a:gd name="connsiteY3" fmla="*/ 654340 h 654340"/>
              <a:gd name="connsiteX4" fmla="*/ 0 w 6708648"/>
              <a:gd name="connsiteY4" fmla="*/ 654340 h 654340"/>
              <a:gd name="connsiteX5" fmla="*/ 0 w 6708648"/>
              <a:gd name="connsiteY5" fmla="*/ 582339 h 654340"/>
              <a:gd name="connsiteX6" fmla="*/ 55 w 6708648"/>
              <a:gd name="connsiteY6" fmla="*/ 582337 h 654340"/>
              <a:gd name="connsiteX7" fmla="*/ 0 w 6708648"/>
              <a:gd name="connsiteY7" fmla="*/ 582337 h 654340"/>
              <a:gd name="connsiteX8" fmla="*/ 3123000 w 6708648"/>
              <a:gd name="connsiteY8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55 w 6246000"/>
              <a:gd name="connsiteY5" fmla="*/ 582337 h 654340"/>
              <a:gd name="connsiteX6" fmla="*/ 0 w 6246000"/>
              <a:gd name="connsiteY6" fmla="*/ 582337 h 654340"/>
              <a:gd name="connsiteX7" fmla="*/ 3123000 w 6246000"/>
              <a:gd name="connsiteY7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55 w 6246000"/>
              <a:gd name="connsiteY5" fmla="*/ 582337 h 654340"/>
              <a:gd name="connsiteX6" fmla="*/ 3123000 w 6246000"/>
              <a:gd name="connsiteY6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3123000 w 6246000"/>
              <a:gd name="connsiteY5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3123000 w 6246000"/>
              <a:gd name="connsiteY5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3123000 w 6246000"/>
              <a:gd name="connsiteY5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3123000 w 6246000"/>
              <a:gd name="connsiteY5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3123000 w 6246000"/>
              <a:gd name="connsiteY5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3123000 w 6246000"/>
              <a:gd name="connsiteY5" fmla="*/ 0 h 654340"/>
              <a:gd name="connsiteX0" fmla="*/ 3123000 w 6246000"/>
              <a:gd name="connsiteY0" fmla="*/ 0 h 654340"/>
              <a:gd name="connsiteX1" fmla="*/ 6246000 w 6246000"/>
              <a:gd name="connsiteY1" fmla="*/ 582337 h 654340"/>
              <a:gd name="connsiteX2" fmla="*/ 6246000 w 6246000"/>
              <a:gd name="connsiteY2" fmla="*/ 654340 h 654340"/>
              <a:gd name="connsiteX3" fmla="*/ 0 w 6246000"/>
              <a:gd name="connsiteY3" fmla="*/ 654340 h 654340"/>
              <a:gd name="connsiteX4" fmla="*/ 0 w 6246000"/>
              <a:gd name="connsiteY4" fmla="*/ 582339 h 654340"/>
              <a:gd name="connsiteX5" fmla="*/ 3123000 w 6246000"/>
              <a:gd name="connsiteY5" fmla="*/ 0 h 65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6000" h="654340">
                <a:moveTo>
                  <a:pt x="3123000" y="0"/>
                </a:moveTo>
                <a:lnTo>
                  <a:pt x="6246000" y="582337"/>
                </a:lnTo>
                <a:lnTo>
                  <a:pt x="6246000" y="654340"/>
                </a:lnTo>
                <a:lnTo>
                  <a:pt x="0" y="654340"/>
                </a:lnTo>
                <a:lnTo>
                  <a:pt x="0" y="582339"/>
                </a:lnTo>
                <a:lnTo>
                  <a:pt x="3123000" y="0"/>
                </a:lnTo>
                <a:close/>
              </a:path>
            </a:pathLst>
          </a:custGeom>
          <a:solidFill>
            <a:srgbClr val="991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0" rIns="82313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26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F9C410B-770B-436B-8A37-2EE0D6AFEF84}"/>
              </a:ext>
            </a:extLst>
          </p:cNvPr>
          <p:cNvSpPr/>
          <p:nvPr/>
        </p:nvSpPr>
        <p:spPr bwMode="gray">
          <a:xfrm>
            <a:off x="444197" y="1790602"/>
            <a:ext cx="11302716" cy="408489"/>
          </a:xfrm>
          <a:custGeom>
            <a:avLst/>
            <a:gdLst>
              <a:gd name="connsiteX0" fmla="*/ 0 w 6533987"/>
              <a:gd name="connsiteY0" fmla="*/ 0 h 360000"/>
              <a:gd name="connsiteX1" fmla="*/ 6533987 w 6533987"/>
              <a:gd name="connsiteY1" fmla="*/ 0 h 360000"/>
              <a:gd name="connsiteX2" fmla="*/ 6533987 w 6533987"/>
              <a:gd name="connsiteY2" fmla="*/ 360000 h 360000"/>
              <a:gd name="connsiteX3" fmla="*/ 3633788 w 6533987"/>
              <a:gd name="connsiteY3" fmla="*/ 360000 h 360000"/>
              <a:gd name="connsiteX4" fmla="*/ 3240039 w 6533987"/>
              <a:gd name="connsiteY4" fmla="*/ 360000 h 360000"/>
              <a:gd name="connsiteX5" fmla="*/ 2990291 w 6533987"/>
              <a:gd name="connsiteY5" fmla="*/ 360000 h 360000"/>
              <a:gd name="connsiteX6" fmla="*/ 2596542 w 6533987"/>
              <a:gd name="connsiteY6" fmla="*/ 360000 h 360000"/>
              <a:gd name="connsiteX7" fmla="*/ 0 w 6533987"/>
              <a:gd name="connsiteY7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3987" h="360000">
                <a:moveTo>
                  <a:pt x="0" y="0"/>
                </a:moveTo>
                <a:lnTo>
                  <a:pt x="6533987" y="0"/>
                </a:lnTo>
                <a:lnTo>
                  <a:pt x="6533987" y="360000"/>
                </a:lnTo>
                <a:lnTo>
                  <a:pt x="3633788" y="360000"/>
                </a:lnTo>
                <a:lnTo>
                  <a:pt x="3240039" y="360000"/>
                </a:lnTo>
                <a:lnTo>
                  <a:pt x="2990291" y="360000"/>
                </a:lnTo>
                <a:lnTo>
                  <a:pt x="2596542" y="360000"/>
                </a:lnTo>
                <a:lnTo>
                  <a:pt x="0" y="360000"/>
                </a:lnTo>
                <a:close/>
              </a:path>
            </a:pathLst>
          </a:custGeom>
          <a:solidFill>
            <a:srgbClr val="991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0" rIns="82313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r>
              <a:rPr lang="en-US" sz="1260" b="1">
                <a:solidFill>
                  <a:prstClr val="white"/>
                </a:solidFill>
                <a:latin typeface="Arial" panose="020B0604020202020204" pitchFamily="34" charset="0"/>
              </a:rPr>
              <a:t>Executive Board</a:t>
            </a:r>
            <a:endParaRPr lang="en-US" sz="126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20D38B9-D772-47F1-A777-7B01926AE593}"/>
              </a:ext>
            </a:extLst>
          </p:cNvPr>
          <p:cNvSpPr/>
          <p:nvPr/>
        </p:nvSpPr>
        <p:spPr bwMode="gray">
          <a:xfrm>
            <a:off x="444197" y="2241742"/>
            <a:ext cx="8942534" cy="2290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08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6A33DEF0-01C8-4095-BCFB-49956FB72343}"/>
              </a:ext>
            </a:extLst>
          </p:cNvPr>
          <p:cNvSpPr/>
          <p:nvPr/>
        </p:nvSpPr>
        <p:spPr bwMode="gray">
          <a:xfrm>
            <a:off x="9511262" y="2241741"/>
            <a:ext cx="2235645" cy="2290941"/>
          </a:xfrm>
          <a:custGeom>
            <a:avLst/>
            <a:gdLst>
              <a:gd name="connsiteX0" fmla="*/ 0 w 1292404"/>
              <a:gd name="connsiteY0" fmla="*/ 0 h 2638855"/>
              <a:gd name="connsiteX1" fmla="*/ 1292404 w 1292404"/>
              <a:gd name="connsiteY1" fmla="*/ 0 h 2638855"/>
              <a:gd name="connsiteX2" fmla="*/ 1292404 w 1292404"/>
              <a:gd name="connsiteY2" fmla="*/ 2638855 h 2638855"/>
              <a:gd name="connsiteX3" fmla="*/ 808202 w 1292404"/>
              <a:gd name="connsiteY3" fmla="*/ 2638855 h 2638855"/>
              <a:gd name="connsiteX4" fmla="*/ 411505 w 1292404"/>
              <a:gd name="connsiteY4" fmla="*/ 2638855 h 2638855"/>
              <a:gd name="connsiteX5" fmla="*/ 0 w 1292404"/>
              <a:gd name="connsiteY5" fmla="*/ 2638855 h 263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2404" h="2638855">
                <a:moveTo>
                  <a:pt x="0" y="0"/>
                </a:moveTo>
                <a:lnTo>
                  <a:pt x="1292404" y="0"/>
                </a:lnTo>
                <a:lnTo>
                  <a:pt x="1292404" y="2638855"/>
                </a:lnTo>
                <a:lnTo>
                  <a:pt x="808202" y="2638855"/>
                </a:lnTo>
                <a:lnTo>
                  <a:pt x="411505" y="2638855"/>
                </a:lnTo>
                <a:lnTo>
                  <a:pt x="0" y="26388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80A6F44-988D-4A9B-B166-C6DEB221078A}"/>
              </a:ext>
            </a:extLst>
          </p:cNvPr>
          <p:cNvSpPr/>
          <p:nvPr/>
        </p:nvSpPr>
        <p:spPr bwMode="gray">
          <a:xfrm>
            <a:off x="507302" y="2705078"/>
            <a:ext cx="8809967" cy="119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60"/>
              </a:spcAft>
              <a:defRPr/>
            </a:pP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49AF742-BB6A-42B4-8D82-72861D7F2237}"/>
              </a:ext>
            </a:extLst>
          </p:cNvPr>
          <p:cNvSpPr/>
          <p:nvPr/>
        </p:nvSpPr>
        <p:spPr bwMode="gray">
          <a:xfrm>
            <a:off x="9566365" y="2705078"/>
            <a:ext cx="2125402" cy="119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60"/>
              </a:spcAft>
              <a:defRPr/>
            </a:pP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6FB6338-312B-45E4-9057-5F831471A0B7}"/>
              </a:ext>
            </a:extLst>
          </p:cNvPr>
          <p:cNvGrpSpPr/>
          <p:nvPr/>
        </p:nvGrpSpPr>
        <p:grpSpPr bwMode="gray">
          <a:xfrm>
            <a:off x="2678164" y="2314416"/>
            <a:ext cx="4468369" cy="2143948"/>
            <a:chOff x="1734346" y="2429361"/>
            <a:chExt cx="2583119" cy="2490724"/>
          </a:xfrm>
        </p:grpSpPr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7C376CBA-2F81-45E2-80BE-4F7C6A42F798}"/>
                </a:ext>
              </a:extLst>
            </p:cNvPr>
            <p:cNvCxnSpPr/>
            <p:nvPr/>
          </p:nvCxnSpPr>
          <p:spPr bwMode="gray">
            <a:xfrm flipV="1">
              <a:off x="1734346" y="2429361"/>
              <a:ext cx="0" cy="2490724"/>
            </a:xfrm>
            <a:prstGeom prst="line">
              <a:avLst/>
            </a:prstGeom>
            <a:ln w="34925"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C2B8E5A8-784D-4BD6-99F0-032CAF11A820}"/>
                </a:ext>
              </a:extLst>
            </p:cNvPr>
            <p:cNvCxnSpPr/>
            <p:nvPr/>
          </p:nvCxnSpPr>
          <p:spPr bwMode="gray">
            <a:xfrm flipV="1">
              <a:off x="3023396" y="2429361"/>
              <a:ext cx="0" cy="2490724"/>
            </a:xfrm>
            <a:prstGeom prst="line">
              <a:avLst/>
            </a:prstGeom>
            <a:ln w="34925"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778DDED6-675E-4211-BF14-6F8D19C3C00E}"/>
                </a:ext>
              </a:extLst>
            </p:cNvPr>
            <p:cNvCxnSpPr/>
            <p:nvPr/>
          </p:nvCxnSpPr>
          <p:spPr bwMode="gray">
            <a:xfrm flipV="1">
              <a:off x="4317465" y="2429361"/>
              <a:ext cx="0" cy="2490724"/>
            </a:xfrm>
            <a:prstGeom prst="line">
              <a:avLst/>
            </a:prstGeom>
            <a:ln w="34925"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52CC2E02-BB17-4AEB-BE49-B5E26036720F}"/>
              </a:ext>
            </a:extLst>
          </p:cNvPr>
          <p:cNvSpPr/>
          <p:nvPr/>
        </p:nvSpPr>
        <p:spPr bwMode="gray">
          <a:xfrm>
            <a:off x="568744" y="2314023"/>
            <a:ext cx="1984652" cy="40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814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Aft>
                <a:spcPts val="360"/>
              </a:spcAft>
              <a:defRPr/>
            </a:pP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Specialty</a:t>
            </a:r>
            <a:b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Additives</a:t>
            </a: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C2F70AA-1886-400A-B07F-ADC295868450}"/>
              </a:ext>
            </a:extLst>
          </p:cNvPr>
          <p:cNvSpPr/>
          <p:nvPr/>
        </p:nvSpPr>
        <p:spPr bwMode="gray">
          <a:xfrm>
            <a:off x="2802925" y="2314023"/>
            <a:ext cx="1980315" cy="40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814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Aft>
                <a:spcPts val="360"/>
              </a:spcAft>
              <a:defRPr/>
            </a:pP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Nutrition &amp;</a:t>
            </a:r>
            <a:b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Care</a:t>
            </a: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2829CAC-C3E9-4E70-B35C-F24F77F271C3}"/>
              </a:ext>
            </a:extLst>
          </p:cNvPr>
          <p:cNvSpPr/>
          <p:nvPr/>
        </p:nvSpPr>
        <p:spPr bwMode="gray">
          <a:xfrm>
            <a:off x="5032770" y="2314023"/>
            <a:ext cx="1988997" cy="40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814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Aft>
                <a:spcPts val="360"/>
              </a:spcAft>
              <a:defRPr/>
            </a:pP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Smart</a:t>
            </a:r>
            <a:b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Materials</a:t>
            </a: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B111F7E-ACD2-4892-AEBC-0241B279C5DC}"/>
              </a:ext>
            </a:extLst>
          </p:cNvPr>
          <p:cNvSpPr/>
          <p:nvPr/>
        </p:nvSpPr>
        <p:spPr bwMode="gray">
          <a:xfrm>
            <a:off x="7271298" y="2314023"/>
            <a:ext cx="1990884" cy="40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814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Aft>
                <a:spcPts val="360"/>
              </a:spcAft>
              <a:defRPr/>
            </a:pP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Performance</a:t>
            </a:r>
            <a:b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Materials</a:t>
            </a: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863FDF9-0F2F-476F-AA1D-B669866BE946}"/>
              </a:ext>
            </a:extLst>
          </p:cNvPr>
          <p:cNvSpPr/>
          <p:nvPr/>
        </p:nvSpPr>
        <p:spPr bwMode="gray">
          <a:xfrm>
            <a:off x="9632702" y="2314023"/>
            <a:ext cx="1992769" cy="40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814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Aft>
                <a:spcPts val="360"/>
              </a:spcAft>
              <a:defRPr/>
            </a:pP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Technology &amp; </a:t>
            </a:r>
          </a:p>
          <a:p>
            <a:pPr algn="ctr">
              <a:lnSpc>
                <a:spcPct val="85000"/>
              </a:lnSpc>
              <a:spcAft>
                <a:spcPts val="360"/>
              </a:spcAft>
              <a:defRPr/>
            </a:pPr>
            <a:r>
              <a:rPr lang="en-US" sz="900" b="1">
                <a:solidFill>
                  <a:prstClr val="black"/>
                </a:solidFill>
                <a:latin typeface="Arial" panose="020B0604020202020204" pitchFamily="34" charset="0"/>
              </a:rPr>
              <a:t>Infrastructure</a:t>
            </a: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B7ABE4D-9783-4F3C-823E-17FD88E4C6F8}"/>
              </a:ext>
            </a:extLst>
          </p:cNvPr>
          <p:cNvSpPr/>
          <p:nvPr/>
        </p:nvSpPr>
        <p:spPr bwMode="gray">
          <a:xfrm>
            <a:off x="568744" y="2314023"/>
            <a:ext cx="1984652" cy="51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60"/>
              </a:spcAft>
              <a:defRPr/>
            </a:pP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51E5AA-C24B-4130-9AB2-0DCCF99E7539}"/>
              </a:ext>
            </a:extLst>
          </p:cNvPr>
          <p:cNvSpPr/>
          <p:nvPr/>
        </p:nvSpPr>
        <p:spPr bwMode="gray">
          <a:xfrm>
            <a:off x="2802925" y="2314023"/>
            <a:ext cx="1980315" cy="51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60"/>
              </a:spcAft>
              <a:defRPr/>
            </a:pP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397B56B-75F9-44E6-A2C6-42D32AF6BAFD}"/>
              </a:ext>
            </a:extLst>
          </p:cNvPr>
          <p:cNvSpPr/>
          <p:nvPr/>
        </p:nvSpPr>
        <p:spPr bwMode="gray">
          <a:xfrm>
            <a:off x="5032770" y="2314023"/>
            <a:ext cx="1988997" cy="51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60"/>
              </a:spcAft>
              <a:defRPr/>
            </a:pP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F43A660-554E-486D-B6AB-95C07EC59DD3}"/>
              </a:ext>
            </a:extLst>
          </p:cNvPr>
          <p:cNvSpPr/>
          <p:nvPr/>
        </p:nvSpPr>
        <p:spPr bwMode="gray">
          <a:xfrm>
            <a:off x="7271298" y="2314023"/>
            <a:ext cx="1990884" cy="51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60"/>
              </a:spcAft>
              <a:defRPr/>
            </a:pPr>
            <a:endParaRPr lang="en-US" sz="9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41BFD12C-D4EC-4F80-8127-8FF52D84078C}"/>
              </a:ext>
            </a:extLst>
          </p:cNvPr>
          <p:cNvSpPr/>
          <p:nvPr/>
        </p:nvSpPr>
        <p:spPr bwMode="gray">
          <a:xfrm>
            <a:off x="9632702" y="2314023"/>
            <a:ext cx="1992769" cy="51061"/>
          </a:xfrm>
          <a:custGeom>
            <a:avLst/>
            <a:gdLst>
              <a:gd name="connsiteX0" fmla="*/ 0 w 1152000"/>
              <a:gd name="connsiteY0" fmla="*/ 0 h 54000"/>
              <a:gd name="connsiteX1" fmla="*/ 307168 w 1152000"/>
              <a:gd name="connsiteY1" fmla="*/ 0 h 54000"/>
              <a:gd name="connsiteX2" fmla="*/ 392798 w 1152000"/>
              <a:gd name="connsiteY2" fmla="*/ 0 h 54000"/>
              <a:gd name="connsiteX3" fmla="*/ 1152000 w 1152000"/>
              <a:gd name="connsiteY3" fmla="*/ 0 h 54000"/>
              <a:gd name="connsiteX4" fmla="*/ 1152000 w 1152000"/>
              <a:gd name="connsiteY4" fmla="*/ 54000 h 54000"/>
              <a:gd name="connsiteX5" fmla="*/ 0 w 1152000"/>
              <a:gd name="connsiteY5" fmla="*/ 54000 h 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000" h="54000">
                <a:moveTo>
                  <a:pt x="0" y="0"/>
                </a:moveTo>
                <a:lnTo>
                  <a:pt x="307168" y="0"/>
                </a:lnTo>
                <a:lnTo>
                  <a:pt x="392798" y="0"/>
                </a:lnTo>
                <a:lnTo>
                  <a:pt x="1152000" y="0"/>
                </a:lnTo>
                <a:lnTo>
                  <a:pt x="1152000" y="54000"/>
                </a:lnTo>
                <a:lnTo>
                  <a:pt x="0" y="54000"/>
                </a:lnTo>
                <a:close/>
              </a:path>
            </a:pathLst>
          </a:custGeom>
          <a:solidFill>
            <a:srgbClr val="991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0B976BF-A1E4-47F9-8C12-663EDDCEBD21}"/>
              </a:ext>
            </a:extLst>
          </p:cNvPr>
          <p:cNvSpPr/>
          <p:nvPr/>
        </p:nvSpPr>
        <p:spPr bwMode="gray">
          <a:xfrm>
            <a:off x="568744" y="2757551"/>
            <a:ext cx="1984652" cy="1702037"/>
          </a:xfrm>
          <a:custGeom>
            <a:avLst/>
            <a:gdLst>
              <a:gd name="connsiteX0" fmla="*/ 0 w 1147308"/>
              <a:gd name="connsiteY0" fmla="*/ 0 h 1951200"/>
              <a:gd name="connsiteX1" fmla="*/ 0 w 1147308"/>
              <a:gd name="connsiteY1" fmla="*/ 0 h 1951200"/>
              <a:gd name="connsiteX2" fmla="*/ 324000 w 1147308"/>
              <a:gd name="connsiteY2" fmla="*/ 0 h 1951200"/>
              <a:gd name="connsiteX3" fmla="*/ 1147308 w 1147308"/>
              <a:gd name="connsiteY3" fmla="*/ 0 h 1951200"/>
              <a:gd name="connsiteX4" fmla="*/ 1147308 w 1147308"/>
              <a:gd name="connsiteY4" fmla="*/ 1608772 h 1951200"/>
              <a:gd name="connsiteX5" fmla="*/ 1147308 w 1147308"/>
              <a:gd name="connsiteY5" fmla="*/ 1951200 h 1951200"/>
              <a:gd name="connsiteX6" fmla="*/ 823308 w 1147308"/>
              <a:gd name="connsiteY6" fmla="*/ 1951200 h 1951200"/>
              <a:gd name="connsiteX7" fmla="*/ 0 w 1147308"/>
              <a:gd name="connsiteY7" fmla="*/ 1951200 h 19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08" h="1951200">
                <a:moveTo>
                  <a:pt x="0" y="0"/>
                </a:moveTo>
                <a:lnTo>
                  <a:pt x="0" y="0"/>
                </a:lnTo>
                <a:lnTo>
                  <a:pt x="324000" y="0"/>
                </a:lnTo>
                <a:lnTo>
                  <a:pt x="1147308" y="0"/>
                </a:lnTo>
                <a:lnTo>
                  <a:pt x="1147308" y="1608772"/>
                </a:lnTo>
                <a:lnTo>
                  <a:pt x="1147308" y="1951200"/>
                </a:lnTo>
                <a:lnTo>
                  <a:pt x="823308" y="1951200"/>
                </a:lnTo>
                <a:lnTo>
                  <a:pt x="0" y="1951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03A0DD5E-3215-4512-97E5-E280FE950BA8}"/>
              </a:ext>
            </a:extLst>
          </p:cNvPr>
          <p:cNvSpPr/>
          <p:nvPr/>
        </p:nvSpPr>
        <p:spPr bwMode="gray">
          <a:xfrm>
            <a:off x="2802923" y="2757550"/>
            <a:ext cx="1980315" cy="1702037"/>
          </a:xfrm>
          <a:custGeom>
            <a:avLst/>
            <a:gdLst>
              <a:gd name="connsiteX0" fmla="*/ 0 w 1144800"/>
              <a:gd name="connsiteY0" fmla="*/ 0 h 1951200"/>
              <a:gd name="connsiteX1" fmla="*/ 770431 w 1144800"/>
              <a:gd name="connsiteY1" fmla="*/ 0 h 1951200"/>
              <a:gd name="connsiteX2" fmla="*/ 1144800 w 1144800"/>
              <a:gd name="connsiteY2" fmla="*/ 0 h 1951200"/>
              <a:gd name="connsiteX3" fmla="*/ 1144800 w 1144800"/>
              <a:gd name="connsiteY3" fmla="*/ 387799 h 1951200"/>
              <a:gd name="connsiteX4" fmla="*/ 1144800 w 1144800"/>
              <a:gd name="connsiteY4" fmla="*/ 1951200 h 1951200"/>
              <a:gd name="connsiteX5" fmla="*/ 938660 w 1144800"/>
              <a:gd name="connsiteY5" fmla="*/ 1951200 h 1951200"/>
              <a:gd name="connsiteX6" fmla="*/ 564291 w 1144800"/>
              <a:gd name="connsiteY6" fmla="*/ 1951200 h 1951200"/>
              <a:gd name="connsiteX7" fmla="*/ 430719 w 1144800"/>
              <a:gd name="connsiteY7" fmla="*/ 1951200 h 1951200"/>
              <a:gd name="connsiteX8" fmla="*/ 318856 w 1144800"/>
              <a:gd name="connsiteY8" fmla="*/ 1951200 h 1951200"/>
              <a:gd name="connsiteX9" fmla="*/ 269939 w 1144800"/>
              <a:gd name="connsiteY9" fmla="*/ 1951200 h 1951200"/>
              <a:gd name="connsiteX10" fmla="*/ 158076 w 1144800"/>
              <a:gd name="connsiteY10" fmla="*/ 1951200 h 1951200"/>
              <a:gd name="connsiteX11" fmla="*/ 0 w 1144800"/>
              <a:gd name="connsiteY11" fmla="*/ 1951200 h 19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800" h="1951200">
                <a:moveTo>
                  <a:pt x="0" y="0"/>
                </a:moveTo>
                <a:lnTo>
                  <a:pt x="770431" y="0"/>
                </a:lnTo>
                <a:lnTo>
                  <a:pt x="1144800" y="0"/>
                </a:lnTo>
                <a:lnTo>
                  <a:pt x="1144800" y="387799"/>
                </a:lnTo>
                <a:lnTo>
                  <a:pt x="1144800" y="1951200"/>
                </a:lnTo>
                <a:lnTo>
                  <a:pt x="938660" y="1951200"/>
                </a:lnTo>
                <a:lnTo>
                  <a:pt x="564291" y="1951200"/>
                </a:lnTo>
                <a:lnTo>
                  <a:pt x="430719" y="1951200"/>
                </a:lnTo>
                <a:lnTo>
                  <a:pt x="318856" y="1951200"/>
                </a:lnTo>
                <a:lnTo>
                  <a:pt x="269939" y="1951200"/>
                </a:lnTo>
                <a:lnTo>
                  <a:pt x="158076" y="1951200"/>
                </a:lnTo>
                <a:lnTo>
                  <a:pt x="0" y="1951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FC66E60-8B3F-4513-B666-54E4A7629039}"/>
              </a:ext>
            </a:extLst>
          </p:cNvPr>
          <p:cNvSpPr/>
          <p:nvPr/>
        </p:nvSpPr>
        <p:spPr bwMode="gray">
          <a:xfrm>
            <a:off x="5032770" y="2757551"/>
            <a:ext cx="1988997" cy="170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14" tIns="194441" rIns="64814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60"/>
              </a:spcAft>
              <a:defRPr/>
            </a:pPr>
            <a:endParaRPr lang="en-US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45121567-F15E-4DE0-9648-5B949FC03553}"/>
              </a:ext>
            </a:extLst>
          </p:cNvPr>
          <p:cNvSpPr/>
          <p:nvPr/>
        </p:nvSpPr>
        <p:spPr bwMode="gray">
          <a:xfrm>
            <a:off x="7271296" y="2757551"/>
            <a:ext cx="1990884" cy="1702037"/>
          </a:xfrm>
          <a:custGeom>
            <a:avLst/>
            <a:gdLst>
              <a:gd name="connsiteX0" fmla="*/ 0 w 1150910"/>
              <a:gd name="connsiteY0" fmla="*/ 0 h 1951200"/>
              <a:gd name="connsiteX1" fmla="*/ 1150910 w 1150910"/>
              <a:gd name="connsiteY1" fmla="*/ 0 h 1951200"/>
              <a:gd name="connsiteX2" fmla="*/ 1150910 w 1150910"/>
              <a:gd name="connsiteY2" fmla="*/ 460115 h 1951200"/>
              <a:gd name="connsiteX3" fmla="*/ 1150910 w 1150910"/>
              <a:gd name="connsiteY3" fmla="*/ 566509 h 1951200"/>
              <a:gd name="connsiteX4" fmla="*/ 1150910 w 1150910"/>
              <a:gd name="connsiteY4" fmla="*/ 665983 h 1951200"/>
              <a:gd name="connsiteX5" fmla="*/ 1150910 w 1150910"/>
              <a:gd name="connsiteY5" fmla="*/ 772377 h 1951200"/>
              <a:gd name="connsiteX6" fmla="*/ 1150910 w 1150910"/>
              <a:gd name="connsiteY6" fmla="*/ 904629 h 1951200"/>
              <a:gd name="connsiteX7" fmla="*/ 1150910 w 1150910"/>
              <a:gd name="connsiteY7" fmla="*/ 1011023 h 1951200"/>
              <a:gd name="connsiteX8" fmla="*/ 1150910 w 1150910"/>
              <a:gd name="connsiteY8" fmla="*/ 1057816 h 1951200"/>
              <a:gd name="connsiteX9" fmla="*/ 1150910 w 1150910"/>
              <a:gd name="connsiteY9" fmla="*/ 1164210 h 1951200"/>
              <a:gd name="connsiteX10" fmla="*/ 1150910 w 1150910"/>
              <a:gd name="connsiteY10" fmla="*/ 1343969 h 1951200"/>
              <a:gd name="connsiteX11" fmla="*/ 1150910 w 1150910"/>
              <a:gd name="connsiteY11" fmla="*/ 1450363 h 1951200"/>
              <a:gd name="connsiteX12" fmla="*/ 1150910 w 1150910"/>
              <a:gd name="connsiteY12" fmla="*/ 1547639 h 1951200"/>
              <a:gd name="connsiteX13" fmla="*/ 1150910 w 1150910"/>
              <a:gd name="connsiteY13" fmla="*/ 1654033 h 1951200"/>
              <a:gd name="connsiteX14" fmla="*/ 1150910 w 1150910"/>
              <a:gd name="connsiteY14" fmla="*/ 1951200 h 1951200"/>
              <a:gd name="connsiteX15" fmla="*/ 0 w 1150910"/>
              <a:gd name="connsiteY15" fmla="*/ 1951200 h 1951200"/>
              <a:gd name="connsiteX16" fmla="*/ 0 w 1150910"/>
              <a:gd name="connsiteY16" fmla="*/ 1654033 h 1951200"/>
              <a:gd name="connsiteX17" fmla="*/ 0 w 1150910"/>
              <a:gd name="connsiteY17" fmla="*/ 1547639 h 1951200"/>
              <a:gd name="connsiteX18" fmla="*/ 0 w 1150910"/>
              <a:gd name="connsiteY18" fmla="*/ 1450363 h 1951200"/>
              <a:gd name="connsiteX19" fmla="*/ 0 w 1150910"/>
              <a:gd name="connsiteY19" fmla="*/ 1343969 h 1951200"/>
              <a:gd name="connsiteX20" fmla="*/ 0 w 1150910"/>
              <a:gd name="connsiteY20" fmla="*/ 1164210 h 1951200"/>
              <a:gd name="connsiteX21" fmla="*/ 0 w 1150910"/>
              <a:gd name="connsiteY21" fmla="*/ 1057816 h 1951200"/>
              <a:gd name="connsiteX22" fmla="*/ 0 w 1150910"/>
              <a:gd name="connsiteY22" fmla="*/ 1011023 h 1951200"/>
              <a:gd name="connsiteX23" fmla="*/ 0 w 1150910"/>
              <a:gd name="connsiteY23" fmla="*/ 904629 h 1951200"/>
              <a:gd name="connsiteX24" fmla="*/ 0 w 1150910"/>
              <a:gd name="connsiteY24" fmla="*/ 772377 h 1951200"/>
              <a:gd name="connsiteX25" fmla="*/ 0 w 1150910"/>
              <a:gd name="connsiteY25" fmla="*/ 665983 h 1951200"/>
              <a:gd name="connsiteX26" fmla="*/ 0 w 1150910"/>
              <a:gd name="connsiteY26" fmla="*/ 566509 h 1951200"/>
              <a:gd name="connsiteX27" fmla="*/ 0 w 1150910"/>
              <a:gd name="connsiteY27" fmla="*/ 460115 h 19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910" h="1951200">
                <a:moveTo>
                  <a:pt x="0" y="0"/>
                </a:moveTo>
                <a:lnTo>
                  <a:pt x="1150910" y="0"/>
                </a:lnTo>
                <a:lnTo>
                  <a:pt x="1150910" y="460115"/>
                </a:lnTo>
                <a:lnTo>
                  <a:pt x="1150910" y="566509"/>
                </a:lnTo>
                <a:lnTo>
                  <a:pt x="1150910" y="665983"/>
                </a:lnTo>
                <a:lnTo>
                  <a:pt x="1150910" y="772377"/>
                </a:lnTo>
                <a:lnTo>
                  <a:pt x="1150910" y="904629"/>
                </a:lnTo>
                <a:lnTo>
                  <a:pt x="1150910" y="1011023"/>
                </a:lnTo>
                <a:lnTo>
                  <a:pt x="1150910" y="1057816"/>
                </a:lnTo>
                <a:lnTo>
                  <a:pt x="1150910" y="1164210"/>
                </a:lnTo>
                <a:lnTo>
                  <a:pt x="1150910" y="1343969"/>
                </a:lnTo>
                <a:lnTo>
                  <a:pt x="1150910" y="1450363"/>
                </a:lnTo>
                <a:lnTo>
                  <a:pt x="1150910" y="1547639"/>
                </a:lnTo>
                <a:lnTo>
                  <a:pt x="1150910" y="1654033"/>
                </a:lnTo>
                <a:lnTo>
                  <a:pt x="1150910" y="1951200"/>
                </a:lnTo>
                <a:lnTo>
                  <a:pt x="0" y="1951200"/>
                </a:lnTo>
                <a:lnTo>
                  <a:pt x="0" y="1654033"/>
                </a:lnTo>
                <a:lnTo>
                  <a:pt x="0" y="1547639"/>
                </a:lnTo>
                <a:lnTo>
                  <a:pt x="0" y="1450363"/>
                </a:lnTo>
                <a:lnTo>
                  <a:pt x="0" y="1343969"/>
                </a:lnTo>
                <a:lnTo>
                  <a:pt x="0" y="1164210"/>
                </a:lnTo>
                <a:lnTo>
                  <a:pt x="0" y="1057816"/>
                </a:lnTo>
                <a:lnTo>
                  <a:pt x="0" y="1011023"/>
                </a:lnTo>
                <a:lnTo>
                  <a:pt x="0" y="904629"/>
                </a:lnTo>
                <a:lnTo>
                  <a:pt x="0" y="772377"/>
                </a:lnTo>
                <a:lnTo>
                  <a:pt x="0" y="665983"/>
                </a:lnTo>
                <a:lnTo>
                  <a:pt x="0" y="566509"/>
                </a:lnTo>
                <a:lnTo>
                  <a:pt x="0" y="460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198A446D-D0EF-48C8-83C3-8A726C5C1F92}"/>
              </a:ext>
            </a:extLst>
          </p:cNvPr>
          <p:cNvSpPr/>
          <p:nvPr/>
        </p:nvSpPr>
        <p:spPr bwMode="gray">
          <a:xfrm>
            <a:off x="9632702" y="2757551"/>
            <a:ext cx="1992769" cy="1702037"/>
          </a:xfrm>
          <a:custGeom>
            <a:avLst/>
            <a:gdLst>
              <a:gd name="connsiteX0" fmla="*/ 0 w 1152000"/>
              <a:gd name="connsiteY0" fmla="*/ 0 h 1951200"/>
              <a:gd name="connsiteX1" fmla="*/ 1152000 w 1152000"/>
              <a:gd name="connsiteY1" fmla="*/ 0 h 1951200"/>
              <a:gd name="connsiteX2" fmla="*/ 1152000 w 1152000"/>
              <a:gd name="connsiteY2" fmla="*/ 566509 h 1951200"/>
              <a:gd name="connsiteX3" fmla="*/ 1152000 w 1152000"/>
              <a:gd name="connsiteY3" fmla="*/ 858959 h 1951200"/>
              <a:gd name="connsiteX4" fmla="*/ 1152000 w 1152000"/>
              <a:gd name="connsiteY4" fmla="*/ 907790 h 1951200"/>
              <a:gd name="connsiteX5" fmla="*/ 1152000 w 1152000"/>
              <a:gd name="connsiteY5" fmla="*/ 1200240 h 1951200"/>
              <a:gd name="connsiteX6" fmla="*/ 1152000 w 1152000"/>
              <a:gd name="connsiteY6" fmla="*/ 1200793 h 1951200"/>
              <a:gd name="connsiteX7" fmla="*/ 1152000 w 1152000"/>
              <a:gd name="connsiteY7" fmla="*/ 1542074 h 1951200"/>
              <a:gd name="connsiteX8" fmla="*/ 1152000 w 1152000"/>
              <a:gd name="connsiteY8" fmla="*/ 1951200 h 1951200"/>
              <a:gd name="connsiteX9" fmla="*/ 0 w 1152000"/>
              <a:gd name="connsiteY9" fmla="*/ 1951200 h 19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2000" h="1951200">
                <a:moveTo>
                  <a:pt x="0" y="0"/>
                </a:moveTo>
                <a:lnTo>
                  <a:pt x="1152000" y="0"/>
                </a:lnTo>
                <a:lnTo>
                  <a:pt x="1152000" y="566509"/>
                </a:lnTo>
                <a:lnTo>
                  <a:pt x="1152000" y="858959"/>
                </a:lnTo>
                <a:lnTo>
                  <a:pt x="1152000" y="907790"/>
                </a:lnTo>
                <a:lnTo>
                  <a:pt x="1152000" y="1200240"/>
                </a:lnTo>
                <a:lnTo>
                  <a:pt x="1152000" y="1200793"/>
                </a:lnTo>
                <a:lnTo>
                  <a:pt x="1152000" y="1542074"/>
                </a:lnTo>
                <a:lnTo>
                  <a:pt x="1152000" y="1951200"/>
                </a:lnTo>
                <a:lnTo>
                  <a:pt x="0" y="1951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14" tIns="194441" rIns="64814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60"/>
              </a:spcAft>
              <a:defRPr/>
            </a:pPr>
            <a:endParaRPr lang="en-US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A12F9B2D-7F6A-4E9D-8F41-2AA91AC6F8FF}"/>
              </a:ext>
            </a:extLst>
          </p:cNvPr>
          <p:cNvSpPr/>
          <p:nvPr/>
        </p:nvSpPr>
        <p:spPr bwMode="gray">
          <a:xfrm flipV="1">
            <a:off x="1374249" y="2757551"/>
            <a:ext cx="373645" cy="6808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6D58B87C-59C3-4FA5-A755-B2EA170A49A0}"/>
              </a:ext>
            </a:extLst>
          </p:cNvPr>
          <p:cNvSpPr/>
          <p:nvPr/>
        </p:nvSpPr>
        <p:spPr bwMode="gray">
          <a:xfrm flipV="1">
            <a:off x="3606258" y="2757551"/>
            <a:ext cx="373645" cy="6808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Gleichschenkliges Dreieck 37">
            <a:extLst>
              <a:ext uri="{FF2B5EF4-FFF2-40B4-BE49-F238E27FC236}">
                <a16:creationId xmlns:a16="http://schemas.microsoft.com/office/drawing/2014/main" id="{CFD6AF90-2840-40B0-8AF0-8D0B9C00AB41}"/>
              </a:ext>
            </a:extLst>
          </p:cNvPr>
          <p:cNvSpPr/>
          <p:nvPr/>
        </p:nvSpPr>
        <p:spPr bwMode="gray">
          <a:xfrm flipV="1">
            <a:off x="5840444" y="2757551"/>
            <a:ext cx="373645" cy="6808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4D98200D-E03F-4577-95D4-AF2B7F0DA4A1}"/>
              </a:ext>
            </a:extLst>
          </p:cNvPr>
          <p:cNvSpPr/>
          <p:nvPr/>
        </p:nvSpPr>
        <p:spPr bwMode="gray">
          <a:xfrm flipV="1">
            <a:off x="8079915" y="2757551"/>
            <a:ext cx="373645" cy="6808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F5F8F22A-64A8-4F9B-B094-1DEBA65F1884}"/>
              </a:ext>
            </a:extLst>
          </p:cNvPr>
          <p:cNvSpPr/>
          <p:nvPr/>
        </p:nvSpPr>
        <p:spPr bwMode="gray">
          <a:xfrm flipV="1">
            <a:off x="10442265" y="2757551"/>
            <a:ext cx="373645" cy="6808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  <a:defRPr/>
            </a:pPr>
            <a:endParaRPr lang="en-US" sz="126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8807D66-AD7B-4CF5-8906-230D9E73D15F}"/>
              </a:ext>
            </a:extLst>
          </p:cNvPr>
          <p:cNvSpPr/>
          <p:nvPr/>
        </p:nvSpPr>
        <p:spPr bwMode="gray">
          <a:xfrm>
            <a:off x="7394901" y="2889006"/>
            <a:ext cx="1743673" cy="15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40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Baby Care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Performance Intermediates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Functional Solutions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64DE795-7454-49D7-B6BE-B92B8ABAEC71}"/>
              </a:ext>
            </a:extLst>
          </p:cNvPr>
          <p:cNvSpPr/>
          <p:nvPr/>
        </p:nvSpPr>
        <p:spPr bwMode="gray">
          <a:xfrm>
            <a:off x="9757251" y="2889006"/>
            <a:ext cx="1859317" cy="15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40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60"/>
              </a:spcAft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</a:rPr>
              <a:t>Energy &amp; Utilities</a:t>
            </a:r>
          </a:p>
          <a:p>
            <a:pPr>
              <a:spcAft>
                <a:spcPts val="360"/>
              </a:spcAft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</a:rPr>
              <a:t>Technical Service</a:t>
            </a:r>
          </a:p>
          <a:p>
            <a:pPr>
              <a:spcAft>
                <a:spcPts val="360"/>
              </a:spcAft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</a:rPr>
              <a:t>Process Technology &amp; Engineering</a:t>
            </a:r>
          </a:p>
          <a:p>
            <a:pPr>
              <a:spcAft>
                <a:spcPts val="360"/>
              </a:spcAft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</a:rPr>
              <a:t>Logistics  </a:t>
            </a:r>
          </a:p>
          <a:p>
            <a:pPr>
              <a:spcAft>
                <a:spcPts val="360"/>
              </a:spcAft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</a:rPr>
              <a:t>Site Management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9697663-26CA-4B6E-AA6E-C12D8E325123}"/>
              </a:ext>
            </a:extLst>
          </p:cNvPr>
          <p:cNvSpPr/>
          <p:nvPr/>
        </p:nvSpPr>
        <p:spPr bwMode="gray">
          <a:xfrm>
            <a:off x="2921244" y="2889006"/>
            <a:ext cx="1743673" cy="15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40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Health Care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Care Solutions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Animal Nutrition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BB9CDB7-370D-4D3F-AD28-3533F7063AA5}"/>
              </a:ext>
            </a:extLst>
          </p:cNvPr>
          <p:cNvSpPr/>
          <p:nvPr/>
        </p:nvSpPr>
        <p:spPr bwMode="gray">
          <a:xfrm>
            <a:off x="689235" y="2889006"/>
            <a:ext cx="1743673" cy="15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40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Coating Additives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Crosslinkers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Comfort &amp; Insulation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Interface &amp; Performance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Oil Additives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BF1CC8B-CAC7-4135-94B8-8B06825BD5AC}"/>
              </a:ext>
            </a:extLst>
          </p:cNvPr>
          <p:cNvSpPr/>
          <p:nvPr/>
        </p:nvSpPr>
        <p:spPr bwMode="gray">
          <a:xfrm>
            <a:off x="5155430" y="2889006"/>
            <a:ext cx="1857649" cy="15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40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Silica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Silane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Active Oxygens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Catalysts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High Performance Polymers</a:t>
            </a:r>
          </a:p>
          <a:p>
            <a:pPr>
              <a:lnSpc>
                <a:spcPct val="90000"/>
              </a:lnSpc>
              <a:spcAft>
                <a:spcPts val="540"/>
              </a:spcAft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</a:rPr>
              <a:t>Coating &amp; Adhesive Resins</a:t>
            </a:r>
            <a:endParaRPr lang="en-US" sz="900" noProof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39192BDA-528B-4C25-9D29-28854BE779B1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842265" y="5339005"/>
            <a:ext cx="434191" cy="394251"/>
            <a:chOff x="-63" y="-1199"/>
            <a:chExt cx="7806" cy="6714"/>
          </a:xfrm>
          <a:solidFill>
            <a:schemeClr val="bg1"/>
          </a:solidFill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2C0C6DD6-26B1-4B2D-80A3-0540A6306C7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07" y="-1199"/>
              <a:ext cx="3666" cy="3669"/>
            </a:xfrm>
            <a:custGeom>
              <a:avLst/>
              <a:gdLst>
                <a:gd name="T0" fmla="*/ 1713 w 2367"/>
                <a:gd name="T1" fmla="*/ 1904 h 2367"/>
                <a:gd name="T2" fmla="*/ 1925 w 2367"/>
                <a:gd name="T3" fmla="*/ 2116 h 2367"/>
                <a:gd name="T4" fmla="*/ 2116 w 2367"/>
                <a:gd name="T5" fmla="*/ 1925 h 2367"/>
                <a:gd name="T6" fmla="*/ 1904 w 2367"/>
                <a:gd name="T7" fmla="*/ 1713 h 2367"/>
                <a:gd name="T8" fmla="*/ 2067 w 2367"/>
                <a:gd name="T9" fmla="*/ 1319 h 2367"/>
                <a:gd name="T10" fmla="*/ 2367 w 2367"/>
                <a:gd name="T11" fmla="*/ 1319 h 2367"/>
                <a:gd name="T12" fmla="*/ 2367 w 2367"/>
                <a:gd name="T13" fmla="*/ 1048 h 2367"/>
                <a:gd name="T14" fmla="*/ 2067 w 2367"/>
                <a:gd name="T15" fmla="*/ 1048 h 2367"/>
                <a:gd name="T16" fmla="*/ 1904 w 2367"/>
                <a:gd name="T17" fmla="*/ 654 h 2367"/>
                <a:gd name="T18" fmla="*/ 2116 w 2367"/>
                <a:gd name="T19" fmla="*/ 442 h 2367"/>
                <a:gd name="T20" fmla="*/ 1925 w 2367"/>
                <a:gd name="T21" fmla="*/ 251 h 2367"/>
                <a:gd name="T22" fmla="*/ 1713 w 2367"/>
                <a:gd name="T23" fmla="*/ 463 h 2367"/>
                <a:gd name="T24" fmla="*/ 1319 w 2367"/>
                <a:gd name="T25" fmla="*/ 300 h 2367"/>
                <a:gd name="T26" fmla="*/ 1319 w 2367"/>
                <a:gd name="T27" fmla="*/ 0 h 2367"/>
                <a:gd name="T28" fmla="*/ 1049 w 2367"/>
                <a:gd name="T29" fmla="*/ 0 h 2367"/>
                <a:gd name="T30" fmla="*/ 1049 w 2367"/>
                <a:gd name="T31" fmla="*/ 300 h 2367"/>
                <a:gd name="T32" fmla="*/ 655 w 2367"/>
                <a:gd name="T33" fmla="*/ 463 h 2367"/>
                <a:gd name="T34" fmla="*/ 443 w 2367"/>
                <a:gd name="T35" fmla="*/ 251 h 2367"/>
                <a:gd name="T36" fmla="*/ 251 w 2367"/>
                <a:gd name="T37" fmla="*/ 442 h 2367"/>
                <a:gd name="T38" fmla="*/ 464 w 2367"/>
                <a:gd name="T39" fmla="*/ 654 h 2367"/>
                <a:gd name="T40" fmla="*/ 300 w 2367"/>
                <a:gd name="T41" fmla="*/ 1048 h 2367"/>
                <a:gd name="T42" fmla="*/ 0 w 2367"/>
                <a:gd name="T43" fmla="*/ 1048 h 2367"/>
                <a:gd name="T44" fmla="*/ 0 w 2367"/>
                <a:gd name="T45" fmla="*/ 1319 h 2367"/>
                <a:gd name="T46" fmla="*/ 300 w 2367"/>
                <a:gd name="T47" fmla="*/ 1319 h 2367"/>
                <a:gd name="T48" fmla="*/ 464 w 2367"/>
                <a:gd name="T49" fmla="*/ 1713 h 2367"/>
                <a:gd name="T50" fmla="*/ 251 w 2367"/>
                <a:gd name="T51" fmla="*/ 1925 h 2367"/>
                <a:gd name="T52" fmla="*/ 443 w 2367"/>
                <a:gd name="T53" fmla="*/ 2116 h 2367"/>
                <a:gd name="T54" fmla="*/ 655 w 2367"/>
                <a:gd name="T55" fmla="*/ 1904 h 2367"/>
                <a:gd name="T56" fmla="*/ 1049 w 2367"/>
                <a:gd name="T57" fmla="*/ 2067 h 2367"/>
                <a:gd name="T58" fmla="*/ 1049 w 2367"/>
                <a:gd name="T59" fmla="*/ 2367 h 2367"/>
                <a:gd name="T60" fmla="*/ 1319 w 2367"/>
                <a:gd name="T61" fmla="*/ 2367 h 2367"/>
                <a:gd name="T62" fmla="*/ 1319 w 2367"/>
                <a:gd name="T63" fmla="*/ 2067 h 2367"/>
                <a:gd name="T64" fmla="*/ 1713 w 2367"/>
                <a:gd name="T65" fmla="*/ 1904 h 2367"/>
                <a:gd name="T66" fmla="*/ 798 w 2367"/>
                <a:gd name="T67" fmla="*/ 1186 h 2367"/>
                <a:gd name="T68" fmla="*/ 1181 w 2367"/>
                <a:gd name="T69" fmla="*/ 803 h 2367"/>
                <a:gd name="T70" fmla="*/ 1564 w 2367"/>
                <a:gd name="T71" fmla="*/ 1186 h 2367"/>
                <a:gd name="T72" fmla="*/ 1181 w 2367"/>
                <a:gd name="T73" fmla="*/ 1569 h 2367"/>
                <a:gd name="T74" fmla="*/ 798 w 2367"/>
                <a:gd name="T75" fmla="*/ 1186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7" h="2367">
                  <a:moveTo>
                    <a:pt x="1713" y="1904"/>
                  </a:moveTo>
                  <a:cubicBezTo>
                    <a:pt x="1925" y="2116"/>
                    <a:pt x="1925" y="2116"/>
                    <a:pt x="1925" y="2116"/>
                  </a:cubicBezTo>
                  <a:cubicBezTo>
                    <a:pt x="2116" y="1925"/>
                    <a:pt x="2116" y="1925"/>
                    <a:pt x="2116" y="1925"/>
                  </a:cubicBezTo>
                  <a:cubicBezTo>
                    <a:pt x="1904" y="1713"/>
                    <a:pt x="1904" y="1713"/>
                    <a:pt x="1904" y="1713"/>
                  </a:cubicBezTo>
                  <a:cubicBezTo>
                    <a:pt x="1988" y="1599"/>
                    <a:pt x="2045" y="1464"/>
                    <a:pt x="2067" y="1319"/>
                  </a:cubicBezTo>
                  <a:cubicBezTo>
                    <a:pt x="2367" y="1319"/>
                    <a:pt x="2367" y="1319"/>
                    <a:pt x="2367" y="1319"/>
                  </a:cubicBezTo>
                  <a:cubicBezTo>
                    <a:pt x="2367" y="1048"/>
                    <a:pt x="2367" y="1048"/>
                    <a:pt x="2367" y="1048"/>
                  </a:cubicBezTo>
                  <a:cubicBezTo>
                    <a:pt x="2067" y="1048"/>
                    <a:pt x="2067" y="1048"/>
                    <a:pt x="2067" y="1048"/>
                  </a:cubicBezTo>
                  <a:cubicBezTo>
                    <a:pt x="2045" y="902"/>
                    <a:pt x="1988" y="768"/>
                    <a:pt x="1904" y="654"/>
                  </a:cubicBezTo>
                  <a:cubicBezTo>
                    <a:pt x="2116" y="442"/>
                    <a:pt x="2116" y="442"/>
                    <a:pt x="2116" y="442"/>
                  </a:cubicBezTo>
                  <a:cubicBezTo>
                    <a:pt x="1925" y="251"/>
                    <a:pt x="1925" y="251"/>
                    <a:pt x="1925" y="251"/>
                  </a:cubicBezTo>
                  <a:cubicBezTo>
                    <a:pt x="1713" y="463"/>
                    <a:pt x="1713" y="463"/>
                    <a:pt x="1713" y="463"/>
                  </a:cubicBezTo>
                  <a:cubicBezTo>
                    <a:pt x="1599" y="380"/>
                    <a:pt x="1465" y="322"/>
                    <a:pt x="1319" y="30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1049" y="300"/>
                    <a:pt x="1049" y="300"/>
                    <a:pt x="1049" y="300"/>
                  </a:cubicBezTo>
                  <a:cubicBezTo>
                    <a:pt x="903" y="322"/>
                    <a:pt x="768" y="380"/>
                    <a:pt x="655" y="463"/>
                  </a:cubicBezTo>
                  <a:cubicBezTo>
                    <a:pt x="443" y="251"/>
                    <a:pt x="443" y="251"/>
                    <a:pt x="443" y="25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380" y="768"/>
                    <a:pt x="322" y="902"/>
                    <a:pt x="300" y="1048"/>
                  </a:cubicBezTo>
                  <a:cubicBezTo>
                    <a:pt x="0" y="1048"/>
                    <a:pt x="0" y="1048"/>
                    <a:pt x="0" y="1048"/>
                  </a:cubicBezTo>
                  <a:cubicBezTo>
                    <a:pt x="0" y="1319"/>
                    <a:pt x="0" y="1319"/>
                    <a:pt x="0" y="1319"/>
                  </a:cubicBezTo>
                  <a:cubicBezTo>
                    <a:pt x="300" y="1319"/>
                    <a:pt x="300" y="1319"/>
                    <a:pt x="300" y="1319"/>
                  </a:cubicBezTo>
                  <a:cubicBezTo>
                    <a:pt x="322" y="1464"/>
                    <a:pt x="380" y="1599"/>
                    <a:pt x="464" y="1713"/>
                  </a:cubicBezTo>
                  <a:cubicBezTo>
                    <a:pt x="251" y="1925"/>
                    <a:pt x="251" y="1925"/>
                    <a:pt x="251" y="1925"/>
                  </a:cubicBezTo>
                  <a:cubicBezTo>
                    <a:pt x="443" y="2116"/>
                    <a:pt x="443" y="2116"/>
                    <a:pt x="443" y="2116"/>
                  </a:cubicBezTo>
                  <a:cubicBezTo>
                    <a:pt x="655" y="1904"/>
                    <a:pt x="655" y="1904"/>
                    <a:pt x="655" y="1904"/>
                  </a:cubicBezTo>
                  <a:cubicBezTo>
                    <a:pt x="768" y="1987"/>
                    <a:pt x="903" y="2045"/>
                    <a:pt x="1049" y="2067"/>
                  </a:cubicBezTo>
                  <a:cubicBezTo>
                    <a:pt x="1049" y="2367"/>
                    <a:pt x="1049" y="2367"/>
                    <a:pt x="1049" y="2367"/>
                  </a:cubicBezTo>
                  <a:cubicBezTo>
                    <a:pt x="1319" y="2367"/>
                    <a:pt x="1319" y="2367"/>
                    <a:pt x="1319" y="2367"/>
                  </a:cubicBezTo>
                  <a:cubicBezTo>
                    <a:pt x="1319" y="2067"/>
                    <a:pt x="1319" y="2067"/>
                    <a:pt x="1319" y="2067"/>
                  </a:cubicBezTo>
                  <a:cubicBezTo>
                    <a:pt x="1465" y="2045"/>
                    <a:pt x="1599" y="1987"/>
                    <a:pt x="1713" y="1904"/>
                  </a:cubicBezTo>
                  <a:close/>
                  <a:moveTo>
                    <a:pt x="798" y="1186"/>
                  </a:moveTo>
                  <a:cubicBezTo>
                    <a:pt x="798" y="975"/>
                    <a:pt x="970" y="803"/>
                    <a:pt x="1181" y="803"/>
                  </a:cubicBezTo>
                  <a:cubicBezTo>
                    <a:pt x="1393" y="803"/>
                    <a:pt x="1564" y="975"/>
                    <a:pt x="1564" y="1186"/>
                  </a:cubicBezTo>
                  <a:cubicBezTo>
                    <a:pt x="1564" y="1398"/>
                    <a:pt x="1393" y="1569"/>
                    <a:pt x="1181" y="1569"/>
                  </a:cubicBezTo>
                  <a:cubicBezTo>
                    <a:pt x="970" y="1569"/>
                    <a:pt x="798" y="1398"/>
                    <a:pt x="798" y="1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313" tIns="41157" rIns="82313" bIns="4115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2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F5FDAD1A-C4FD-442F-BE42-A44D96CE15C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63" y="1847"/>
              <a:ext cx="3667" cy="3668"/>
            </a:xfrm>
            <a:custGeom>
              <a:avLst/>
              <a:gdLst>
                <a:gd name="T0" fmla="*/ 1904 w 2367"/>
                <a:gd name="T1" fmla="*/ 654 h 2367"/>
                <a:gd name="T2" fmla="*/ 2116 w 2367"/>
                <a:gd name="T3" fmla="*/ 442 h 2367"/>
                <a:gd name="T4" fmla="*/ 1925 w 2367"/>
                <a:gd name="T5" fmla="*/ 251 h 2367"/>
                <a:gd name="T6" fmla="*/ 1713 w 2367"/>
                <a:gd name="T7" fmla="*/ 463 h 2367"/>
                <a:gd name="T8" fmla="*/ 1319 w 2367"/>
                <a:gd name="T9" fmla="*/ 300 h 2367"/>
                <a:gd name="T10" fmla="*/ 1319 w 2367"/>
                <a:gd name="T11" fmla="*/ 0 h 2367"/>
                <a:gd name="T12" fmla="*/ 1049 w 2367"/>
                <a:gd name="T13" fmla="*/ 0 h 2367"/>
                <a:gd name="T14" fmla="*/ 1049 w 2367"/>
                <a:gd name="T15" fmla="*/ 300 h 2367"/>
                <a:gd name="T16" fmla="*/ 655 w 2367"/>
                <a:gd name="T17" fmla="*/ 463 h 2367"/>
                <a:gd name="T18" fmla="*/ 443 w 2367"/>
                <a:gd name="T19" fmla="*/ 251 h 2367"/>
                <a:gd name="T20" fmla="*/ 252 w 2367"/>
                <a:gd name="T21" fmla="*/ 442 h 2367"/>
                <a:gd name="T22" fmla="*/ 464 w 2367"/>
                <a:gd name="T23" fmla="*/ 654 h 2367"/>
                <a:gd name="T24" fmla="*/ 300 w 2367"/>
                <a:gd name="T25" fmla="*/ 1048 h 2367"/>
                <a:gd name="T26" fmla="*/ 0 w 2367"/>
                <a:gd name="T27" fmla="*/ 1048 h 2367"/>
                <a:gd name="T28" fmla="*/ 0 w 2367"/>
                <a:gd name="T29" fmla="*/ 1318 h 2367"/>
                <a:gd name="T30" fmla="*/ 300 w 2367"/>
                <a:gd name="T31" fmla="*/ 1318 h 2367"/>
                <a:gd name="T32" fmla="*/ 464 w 2367"/>
                <a:gd name="T33" fmla="*/ 1712 h 2367"/>
                <a:gd name="T34" fmla="*/ 252 w 2367"/>
                <a:gd name="T35" fmla="*/ 1924 h 2367"/>
                <a:gd name="T36" fmla="*/ 443 w 2367"/>
                <a:gd name="T37" fmla="*/ 2116 h 2367"/>
                <a:gd name="T38" fmla="*/ 655 w 2367"/>
                <a:gd name="T39" fmla="*/ 1903 h 2367"/>
                <a:gd name="T40" fmla="*/ 1049 w 2367"/>
                <a:gd name="T41" fmla="*/ 2067 h 2367"/>
                <a:gd name="T42" fmla="*/ 1049 w 2367"/>
                <a:gd name="T43" fmla="*/ 2367 h 2367"/>
                <a:gd name="T44" fmla="*/ 1319 w 2367"/>
                <a:gd name="T45" fmla="*/ 2367 h 2367"/>
                <a:gd name="T46" fmla="*/ 1319 w 2367"/>
                <a:gd name="T47" fmla="*/ 2067 h 2367"/>
                <a:gd name="T48" fmla="*/ 1713 w 2367"/>
                <a:gd name="T49" fmla="*/ 1903 h 2367"/>
                <a:gd name="T50" fmla="*/ 1925 w 2367"/>
                <a:gd name="T51" fmla="*/ 2116 h 2367"/>
                <a:gd name="T52" fmla="*/ 2116 w 2367"/>
                <a:gd name="T53" fmla="*/ 1924 h 2367"/>
                <a:gd name="T54" fmla="*/ 1904 w 2367"/>
                <a:gd name="T55" fmla="*/ 1712 h 2367"/>
                <a:gd name="T56" fmla="*/ 2067 w 2367"/>
                <a:gd name="T57" fmla="*/ 1318 h 2367"/>
                <a:gd name="T58" fmla="*/ 2367 w 2367"/>
                <a:gd name="T59" fmla="*/ 1318 h 2367"/>
                <a:gd name="T60" fmla="*/ 2367 w 2367"/>
                <a:gd name="T61" fmla="*/ 1048 h 2367"/>
                <a:gd name="T62" fmla="*/ 2067 w 2367"/>
                <a:gd name="T63" fmla="*/ 1048 h 2367"/>
                <a:gd name="T64" fmla="*/ 1904 w 2367"/>
                <a:gd name="T65" fmla="*/ 654 h 2367"/>
                <a:gd name="T66" fmla="*/ 1181 w 2367"/>
                <a:gd name="T67" fmla="*/ 1569 h 2367"/>
                <a:gd name="T68" fmla="*/ 798 w 2367"/>
                <a:gd name="T69" fmla="*/ 1186 h 2367"/>
                <a:gd name="T70" fmla="*/ 1181 w 2367"/>
                <a:gd name="T71" fmla="*/ 803 h 2367"/>
                <a:gd name="T72" fmla="*/ 1564 w 2367"/>
                <a:gd name="T73" fmla="*/ 1186 h 2367"/>
                <a:gd name="T74" fmla="*/ 1181 w 2367"/>
                <a:gd name="T75" fmla="*/ 156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7" h="2367">
                  <a:moveTo>
                    <a:pt x="1904" y="654"/>
                  </a:moveTo>
                  <a:cubicBezTo>
                    <a:pt x="2116" y="442"/>
                    <a:pt x="2116" y="442"/>
                    <a:pt x="2116" y="442"/>
                  </a:cubicBezTo>
                  <a:cubicBezTo>
                    <a:pt x="1925" y="251"/>
                    <a:pt x="1925" y="251"/>
                    <a:pt x="1925" y="251"/>
                  </a:cubicBezTo>
                  <a:cubicBezTo>
                    <a:pt x="1713" y="463"/>
                    <a:pt x="1713" y="463"/>
                    <a:pt x="1713" y="463"/>
                  </a:cubicBezTo>
                  <a:cubicBezTo>
                    <a:pt x="1599" y="379"/>
                    <a:pt x="1465" y="322"/>
                    <a:pt x="1319" y="30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1049" y="300"/>
                    <a:pt x="1049" y="300"/>
                    <a:pt x="1049" y="300"/>
                  </a:cubicBezTo>
                  <a:cubicBezTo>
                    <a:pt x="903" y="322"/>
                    <a:pt x="769" y="379"/>
                    <a:pt x="655" y="463"/>
                  </a:cubicBezTo>
                  <a:cubicBezTo>
                    <a:pt x="443" y="251"/>
                    <a:pt x="443" y="251"/>
                    <a:pt x="443" y="251"/>
                  </a:cubicBezTo>
                  <a:cubicBezTo>
                    <a:pt x="252" y="442"/>
                    <a:pt x="252" y="442"/>
                    <a:pt x="252" y="442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380" y="768"/>
                    <a:pt x="322" y="902"/>
                    <a:pt x="300" y="1048"/>
                  </a:cubicBezTo>
                  <a:cubicBezTo>
                    <a:pt x="0" y="1048"/>
                    <a:pt x="0" y="1048"/>
                    <a:pt x="0" y="1048"/>
                  </a:cubicBezTo>
                  <a:cubicBezTo>
                    <a:pt x="0" y="1318"/>
                    <a:pt x="0" y="1318"/>
                    <a:pt x="0" y="1318"/>
                  </a:cubicBezTo>
                  <a:cubicBezTo>
                    <a:pt x="300" y="1318"/>
                    <a:pt x="300" y="1318"/>
                    <a:pt x="300" y="1318"/>
                  </a:cubicBezTo>
                  <a:cubicBezTo>
                    <a:pt x="322" y="1464"/>
                    <a:pt x="380" y="1598"/>
                    <a:pt x="464" y="1712"/>
                  </a:cubicBezTo>
                  <a:cubicBezTo>
                    <a:pt x="252" y="1924"/>
                    <a:pt x="252" y="1924"/>
                    <a:pt x="252" y="1924"/>
                  </a:cubicBezTo>
                  <a:cubicBezTo>
                    <a:pt x="443" y="2116"/>
                    <a:pt x="443" y="2116"/>
                    <a:pt x="443" y="2116"/>
                  </a:cubicBezTo>
                  <a:cubicBezTo>
                    <a:pt x="655" y="1903"/>
                    <a:pt x="655" y="1903"/>
                    <a:pt x="655" y="1903"/>
                  </a:cubicBezTo>
                  <a:cubicBezTo>
                    <a:pt x="769" y="1987"/>
                    <a:pt x="903" y="2045"/>
                    <a:pt x="1049" y="2067"/>
                  </a:cubicBezTo>
                  <a:cubicBezTo>
                    <a:pt x="1049" y="2367"/>
                    <a:pt x="1049" y="2367"/>
                    <a:pt x="1049" y="2367"/>
                  </a:cubicBezTo>
                  <a:cubicBezTo>
                    <a:pt x="1319" y="2367"/>
                    <a:pt x="1319" y="2367"/>
                    <a:pt x="1319" y="2367"/>
                  </a:cubicBezTo>
                  <a:cubicBezTo>
                    <a:pt x="1319" y="2067"/>
                    <a:pt x="1319" y="2067"/>
                    <a:pt x="1319" y="2067"/>
                  </a:cubicBezTo>
                  <a:cubicBezTo>
                    <a:pt x="1465" y="2045"/>
                    <a:pt x="1599" y="1987"/>
                    <a:pt x="1713" y="1903"/>
                  </a:cubicBezTo>
                  <a:cubicBezTo>
                    <a:pt x="1925" y="2116"/>
                    <a:pt x="1925" y="2116"/>
                    <a:pt x="1925" y="2116"/>
                  </a:cubicBezTo>
                  <a:cubicBezTo>
                    <a:pt x="2116" y="1924"/>
                    <a:pt x="2116" y="1924"/>
                    <a:pt x="2116" y="1924"/>
                  </a:cubicBezTo>
                  <a:cubicBezTo>
                    <a:pt x="1904" y="1712"/>
                    <a:pt x="1904" y="1712"/>
                    <a:pt x="1904" y="1712"/>
                  </a:cubicBezTo>
                  <a:cubicBezTo>
                    <a:pt x="1988" y="1598"/>
                    <a:pt x="2045" y="1464"/>
                    <a:pt x="2067" y="1318"/>
                  </a:cubicBezTo>
                  <a:cubicBezTo>
                    <a:pt x="2367" y="1318"/>
                    <a:pt x="2367" y="1318"/>
                    <a:pt x="2367" y="1318"/>
                  </a:cubicBezTo>
                  <a:cubicBezTo>
                    <a:pt x="2367" y="1048"/>
                    <a:pt x="2367" y="1048"/>
                    <a:pt x="2367" y="1048"/>
                  </a:cubicBezTo>
                  <a:cubicBezTo>
                    <a:pt x="2067" y="1048"/>
                    <a:pt x="2067" y="1048"/>
                    <a:pt x="2067" y="1048"/>
                  </a:cubicBezTo>
                  <a:cubicBezTo>
                    <a:pt x="2045" y="902"/>
                    <a:pt x="1988" y="768"/>
                    <a:pt x="1904" y="654"/>
                  </a:cubicBezTo>
                  <a:close/>
                  <a:moveTo>
                    <a:pt x="1181" y="1569"/>
                  </a:moveTo>
                  <a:cubicBezTo>
                    <a:pt x="970" y="1569"/>
                    <a:pt x="798" y="1397"/>
                    <a:pt x="798" y="1186"/>
                  </a:cubicBezTo>
                  <a:cubicBezTo>
                    <a:pt x="798" y="974"/>
                    <a:pt x="970" y="803"/>
                    <a:pt x="1181" y="803"/>
                  </a:cubicBezTo>
                  <a:cubicBezTo>
                    <a:pt x="1393" y="803"/>
                    <a:pt x="1564" y="974"/>
                    <a:pt x="1564" y="1186"/>
                  </a:cubicBezTo>
                  <a:cubicBezTo>
                    <a:pt x="1564" y="1397"/>
                    <a:pt x="1393" y="1569"/>
                    <a:pt x="1181" y="1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313" tIns="41157" rIns="82313" bIns="4115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2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107B1D65-D621-4144-B889-B2AE70400A6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76" y="1847"/>
              <a:ext cx="3667" cy="3668"/>
            </a:xfrm>
            <a:custGeom>
              <a:avLst/>
              <a:gdLst>
                <a:gd name="T0" fmla="*/ 2367 w 2367"/>
                <a:gd name="T1" fmla="*/ 1318 h 2367"/>
                <a:gd name="T2" fmla="*/ 2367 w 2367"/>
                <a:gd name="T3" fmla="*/ 1048 h 2367"/>
                <a:gd name="T4" fmla="*/ 2067 w 2367"/>
                <a:gd name="T5" fmla="*/ 1048 h 2367"/>
                <a:gd name="T6" fmla="*/ 1904 w 2367"/>
                <a:gd name="T7" fmla="*/ 654 h 2367"/>
                <a:gd name="T8" fmla="*/ 2116 w 2367"/>
                <a:gd name="T9" fmla="*/ 442 h 2367"/>
                <a:gd name="T10" fmla="*/ 1925 w 2367"/>
                <a:gd name="T11" fmla="*/ 251 h 2367"/>
                <a:gd name="T12" fmla="*/ 1713 w 2367"/>
                <a:gd name="T13" fmla="*/ 463 h 2367"/>
                <a:gd name="T14" fmla="*/ 1319 w 2367"/>
                <a:gd name="T15" fmla="*/ 300 h 2367"/>
                <a:gd name="T16" fmla="*/ 1319 w 2367"/>
                <a:gd name="T17" fmla="*/ 0 h 2367"/>
                <a:gd name="T18" fmla="*/ 1049 w 2367"/>
                <a:gd name="T19" fmla="*/ 0 h 2367"/>
                <a:gd name="T20" fmla="*/ 1049 w 2367"/>
                <a:gd name="T21" fmla="*/ 300 h 2367"/>
                <a:gd name="T22" fmla="*/ 655 w 2367"/>
                <a:gd name="T23" fmla="*/ 463 h 2367"/>
                <a:gd name="T24" fmla="*/ 442 w 2367"/>
                <a:gd name="T25" fmla="*/ 251 h 2367"/>
                <a:gd name="T26" fmla="*/ 251 w 2367"/>
                <a:gd name="T27" fmla="*/ 442 h 2367"/>
                <a:gd name="T28" fmla="*/ 464 w 2367"/>
                <a:gd name="T29" fmla="*/ 654 h 2367"/>
                <a:gd name="T30" fmla="*/ 300 w 2367"/>
                <a:gd name="T31" fmla="*/ 1048 h 2367"/>
                <a:gd name="T32" fmla="*/ 0 w 2367"/>
                <a:gd name="T33" fmla="*/ 1048 h 2367"/>
                <a:gd name="T34" fmla="*/ 0 w 2367"/>
                <a:gd name="T35" fmla="*/ 1318 h 2367"/>
                <a:gd name="T36" fmla="*/ 300 w 2367"/>
                <a:gd name="T37" fmla="*/ 1318 h 2367"/>
                <a:gd name="T38" fmla="*/ 464 w 2367"/>
                <a:gd name="T39" fmla="*/ 1712 h 2367"/>
                <a:gd name="T40" fmla="*/ 251 w 2367"/>
                <a:gd name="T41" fmla="*/ 1924 h 2367"/>
                <a:gd name="T42" fmla="*/ 442 w 2367"/>
                <a:gd name="T43" fmla="*/ 2116 h 2367"/>
                <a:gd name="T44" fmla="*/ 655 w 2367"/>
                <a:gd name="T45" fmla="*/ 1903 h 2367"/>
                <a:gd name="T46" fmla="*/ 1049 w 2367"/>
                <a:gd name="T47" fmla="*/ 2067 h 2367"/>
                <a:gd name="T48" fmla="*/ 1049 w 2367"/>
                <a:gd name="T49" fmla="*/ 2367 h 2367"/>
                <a:gd name="T50" fmla="*/ 1319 w 2367"/>
                <a:gd name="T51" fmla="*/ 2367 h 2367"/>
                <a:gd name="T52" fmla="*/ 1319 w 2367"/>
                <a:gd name="T53" fmla="*/ 2067 h 2367"/>
                <a:gd name="T54" fmla="*/ 1713 w 2367"/>
                <a:gd name="T55" fmla="*/ 1903 h 2367"/>
                <a:gd name="T56" fmla="*/ 1925 w 2367"/>
                <a:gd name="T57" fmla="*/ 2116 h 2367"/>
                <a:gd name="T58" fmla="*/ 2116 w 2367"/>
                <a:gd name="T59" fmla="*/ 1924 h 2367"/>
                <a:gd name="T60" fmla="*/ 1904 w 2367"/>
                <a:gd name="T61" fmla="*/ 1712 h 2367"/>
                <a:gd name="T62" fmla="*/ 2067 w 2367"/>
                <a:gd name="T63" fmla="*/ 1318 h 2367"/>
                <a:gd name="T64" fmla="*/ 2367 w 2367"/>
                <a:gd name="T65" fmla="*/ 1318 h 2367"/>
                <a:gd name="T66" fmla="*/ 1181 w 2367"/>
                <a:gd name="T67" fmla="*/ 1569 h 2367"/>
                <a:gd name="T68" fmla="*/ 798 w 2367"/>
                <a:gd name="T69" fmla="*/ 1186 h 2367"/>
                <a:gd name="T70" fmla="*/ 1181 w 2367"/>
                <a:gd name="T71" fmla="*/ 803 h 2367"/>
                <a:gd name="T72" fmla="*/ 1564 w 2367"/>
                <a:gd name="T73" fmla="*/ 1186 h 2367"/>
                <a:gd name="T74" fmla="*/ 1181 w 2367"/>
                <a:gd name="T75" fmla="*/ 156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7" h="2367">
                  <a:moveTo>
                    <a:pt x="2367" y="1318"/>
                  </a:moveTo>
                  <a:cubicBezTo>
                    <a:pt x="2367" y="1048"/>
                    <a:pt x="2367" y="1048"/>
                    <a:pt x="2367" y="1048"/>
                  </a:cubicBezTo>
                  <a:cubicBezTo>
                    <a:pt x="2067" y="1048"/>
                    <a:pt x="2067" y="1048"/>
                    <a:pt x="2067" y="1048"/>
                  </a:cubicBezTo>
                  <a:cubicBezTo>
                    <a:pt x="2045" y="902"/>
                    <a:pt x="1988" y="768"/>
                    <a:pt x="1904" y="654"/>
                  </a:cubicBezTo>
                  <a:cubicBezTo>
                    <a:pt x="2116" y="442"/>
                    <a:pt x="2116" y="442"/>
                    <a:pt x="2116" y="442"/>
                  </a:cubicBezTo>
                  <a:cubicBezTo>
                    <a:pt x="1925" y="251"/>
                    <a:pt x="1925" y="251"/>
                    <a:pt x="1925" y="251"/>
                  </a:cubicBezTo>
                  <a:cubicBezTo>
                    <a:pt x="1713" y="463"/>
                    <a:pt x="1713" y="463"/>
                    <a:pt x="1713" y="463"/>
                  </a:cubicBezTo>
                  <a:cubicBezTo>
                    <a:pt x="1599" y="379"/>
                    <a:pt x="1465" y="322"/>
                    <a:pt x="1319" y="30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1049" y="300"/>
                    <a:pt x="1049" y="300"/>
                    <a:pt x="1049" y="300"/>
                  </a:cubicBezTo>
                  <a:cubicBezTo>
                    <a:pt x="903" y="322"/>
                    <a:pt x="768" y="379"/>
                    <a:pt x="655" y="463"/>
                  </a:cubicBezTo>
                  <a:cubicBezTo>
                    <a:pt x="442" y="251"/>
                    <a:pt x="442" y="251"/>
                    <a:pt x="442" y="25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380" y="768"/>
                    <a:pt x="322" y="902"/>
                    <a:pt x="300" y="1048"/>
                  </a:cubicBezTo>
                  <a:cubicBezTo>
                    <a:pt x="0" y="1048"/>
                    <a:pt x="0" y="1048"/>
                    <a:pt x="0" y="1048"/>
                  </a:cubicBezTo>
                  <a:cubicBezTo>
                    <a:pt x="0" y="1318"/>
                    <a:pt x="0" y="1318"/>
                    <a:pt x="0" y="1318"/>
                  </a:cubicBezTo>
                  <a:cubicBezTo>
                    <a:pt x="300" y="1318"/>
                    <a:pt x="300" y="1318"/>
                    <a:pt x="300" y="1318"/>
                  </a:cubicBezTo>
                  <a:cubicBezTo>
                    <a:pt x="322" y="1464"/>
                    <a:pt x="380" y="1598"/>
                    <a:pt x="464" y="1712"/>
                  </a:cubicBezTo>
                  <a:cubicBezTo>
                    <a:pt x="251" y="1924"/>
                    <a:pt x="251" y="1924"/>
                    <a:pt x="251" y="1924"/>
                  </a:cubicBezTo>
                  <a:cubicBezTo>
                    <a:pt x="442" y="2116"/>
                    <a:pt x="442" y="2116"/>
                    <a:pt x="442" y="2116"/>
                  </a:cubicBezTo>
                  <a:cubicBezTo>
                    <a:pt x="655" y="1903"/>
                    <a:pt x="655" y="1903"/>
                    <a:pt x="655" y="1903"/>
                  </a:cubicBezTo>
                  <a:cubicBezTo>
                    <a:pt x="768" y="1987"/>
                    <a:pt x="903" y="2045"/>
                    <a:pt x="1049" y="2067"/>
                  </a:cubicBezTo>
                  <a:cubicBezTo>
                    <a:pt x="1049" y="2367"/>
                    <a:pt x="1049" y="2367"/>
                    <a:pt x="1049" y="2367"/>
                  </a:cubicBezTo>
                  <a:cubicBezTo>
                    <a:pt x="1319" y="2367"/>
                    <a:pt x="1319" y="2367"/>
                    <a:pt x="1319" y="2367"/>
                  </a:cubicBezTo>
                  <a:cubicBezTo>
                    <a:pt x="1319" y="2067"/>
                    <a:pt x="1319" y="2067"/>
                    <a:pt x="1319" y="2067"/>
                  </a:cubicBezTo>
                  <a:cubicBezTo>
                    <a:pt x="1465" y="2045"/>
                    <a:pt x="1599" y="1987"/>
                    <a:pt x="1713" y="1903"/>
                  </a:cubicBezTo>
                  <a:cubicBezTo>
                    <a:pt x="1925" y="2116"/>
                    <a:pt x="1925" y="2116"/>
                    <a:pt x="1925" y="2116"/>
                  </a:cubicBezTo>
                  <a:cubicBezTo>
                    <a:pt x="2116" y="1924"/>
                    <a:pt x="2116" y="1924"/>
                    <a:pt x="2116" y="1924"/>
                  </a:cubicBezTo>
                  <a:cubicBezTo>
                    <a:pt x="1904" y="1712"/>
                    <a:pt x="1904" y="1712"/>
                    <a:pt x="1904" y="1712"/>
                  </a:cubicBezTo>
                  <a:cubicBezTo>
                    <a:pt x="1988" y="1598"/>
                    <a:pt x="2045" y="1464"/>
                    <a:pt x="2067" y="1318"/>
                  </a:cubicBezTo>
                  <a:lnTo>
                    <a:pt x="2367" y="1318"/>
                  </a:lnTo>
                  <a:close/>
                  <a:moveTo>
                    <a:pt x="1181" y="1569"/>
                  </a:moveTo>
                  <a:cubicBezTo>
                    <a:pt x="970" y="1569"/>
                    <a:pt x="798" y="1397"/>
                    <a:pt x="798" y="1186"/>
                  </a:cubicBezTo>
                  <a:cubicBezTo>
                    <a:pt x="798" y="974"/>
                    <a:pt x="970" y="803"/>
                    <a:pt x="1181" y="803"/>
                  </a:cubicBezTo>
                  <a:cubicBezTo>
                    <a:pt x="1393" y="803"/>
                    <a:pt x="1564" y="974"/>
                    <a:pt x="1564" y="1186"/>
                  </a:cubicBezTo>
                  <a:cubicBezTo>
                    <a:pt x="1564" y="1397"/>
                    <a:pt x="1393" y="1569"/>
                    <a:pt x="1181" y="1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313" tIns="41157" rIns="82313" bIns="4115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2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6F00871-1E07-4A2A-9B14-E4A34DFA8CC2}"/>
              </a:ext>
            </a:extLst>
          </p:cNvPr>
          <p:cNvSpPr/>
          <p:nvPr/>
        </p:nvSpPr>
        <p:spPr>
          <a:xfrm>
            <a:off x="5087857" y="3814353"/>
            <a:ext cx="1629286" cy="2020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2913" y="1968827"/>
            <a:ext cx="11306175" cy="431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587388" y="1628800"/>
            <a:ext cx="9852719" cy="421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/>
              <a:t>Evonik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lt1"/>
                </a:solidFill>
              </a:rPr>
              <a:t>Business Line Coating &amp; Adhesive Resins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POLYVEST</a:t>
            </a:r>
            <a:r>
              <a:rPr lang="en-US" sz="1800" baseline="30000" dirty="0"/>
              <a:t>®</a:t>
            </a:r>
            <a:r>
              <a:rPr lang="en-US" sz="1800" dirty="0"/>
              <a:t> </a:t>
            </a:r>
            <a:r>
              <a:rPr lang="en-US" sz="1800" dirty="0" err="1"/>
              <a:t>eCO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Q&amp;A Session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2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4E273A34-036D-4CAC-B802-6B86CF1015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4E273A34-036D-4CAC-B802-6B86CF101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B25E6F8-430E-46F8-9A58-852FFEE8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Business Line Coating &amp; Adhesive Resins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B2E168-C397-4EF5-B04C-32895190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Public I 28-29.06.2023 I Lehmann &amp; Voss I LUVOMAXX® information session</a:t>
            </a:r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F6A1D6C-A186-40CA-9B29-4DF4FBA21E1F}"/>
              </a:ext>
            </a:extLst>
          </p:cNvPr>
          <p:cNvSpPr txBox="1">
            <a:spLocks/>
          </p:cNvSpPr>
          <p:nvPr/>
        </p:nvSpPr>
        <p:spPr>
          <a:xfrm>
            <a:off x="442913" y="-513867"/>
            <a:ext cx="11304000" cy="82051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5E0626-EC9B-41E2-8534-7E2FCB7E8057}"/>
              </a:ext>
            </a:extLst>
          </p:cNvPr>
          <p:cNvSpPr/>
          <p:nvPr/>
        </p:nvSpPr>
        <p:spPr>
          <a:xfrm>
            <a:off x="6846233" y="1852630"/>
            <a:ext cx="4931999" cy="4252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DE4FF6F-7CFF-47A0-9233-D9D1D53F8402}"/>
              </a:ext>
            </a:extLst>
          </p:cNvPr>
          <p:cNvSpPr/>
          <p:nvPr/>
        </p:nvSpPr>
        <p:spPr>
          <a:xfrm>
            <a:off x="1783444" y="1852630"/>
            <a:ext cx="4919766" cy="4262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94">
            <a:extLst>
              <a:ext uri="{FF2B5EF4-FFF2-40B4-BE49-F238E27FC236}">
                <a16:creationId xmlns:a16="http://schemas.microsoft.com/office/drawing/2014/main" id="{83DC96C6-2A37-4C9E-B5B8-2972E694C397}"/>
              </a:ext>
            </a:extLst>
          </p:cNvPr>
          <p:cNvSpPr/>
          <p:nvPr/>
        </p:nvSpPr>
        <p:spPr>
          <a:xfrm>
            <a:off x="1889202" y="1969378"/>
            <a:ext cx="2268000" cy="540000"/>
          </a:xfrm>
          <a:prstGeom prst="rect">
            <a:avLst/>
          </a:prstGeom>
          <a:solidFill>
            <a:srgbClr val="94C11C"/>
          </a:solidFill>
          <a:ln>
            <a:noFill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/>
                <a:cs typeface="Arial" charset="0"/>
              </a:rPr>
              <a:t>Polybutadiene</a:t>
            </a:r>
          </a:p>
        </p:txBody>
      </p:sp>
      <p:sp>
        <p:nvSpPr>
          <p:cNvPr id="8" name="Rectangle 85">
            <a:extLst>
              <a:ext uri="{FF2B5EF4-FFF2-40B4-BE49-F238E27FC236}">
                <a16:creationId xmlns:a16="http://schemas.microsoft.com/office/drawing/2014/main" id="{796CE321-086B-4328-BC72-3D9A1AB6521E}"/>
              </a:ext>
            </a:extLst>
          </p:cNvPr>
          <p:cNvSpPr/>
          <p:nvPr/>
        </p:nvSpPr>
        <p:spPr>
          <a:xfrm>
            <a:off x="4294002" y="1965409"/>
            <a:ext cx="2268000" cy="54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/>
                <a:cs typeface="Arial" charset="0"/>
              </a:rPr>
              <a:t>Polyacrylate</a:t>
            </a:r>
          </a:p>
        </p:txBody>
      </p:sp>
      <p:sp>
        <p:nvSpPr>
          <p:cNvPr id="9" name="Rechteck 17">
            <a:extLst>
              <a:ext uri="{FF2B5EF4-FFF2-40B4-BE49-F238E27FC236}">
                <a16:creationId xmlns:a16="http://schemas.microsoft.com/office/drawing/2014/main" id="{877DD808-7981-482F-AD8D-F026D9693CFB}"/>
              </a:ext>
            </a:extLst>
          </p:cNvPr>
          <p:cNvSpPr/>
          <p:nvPr/>
        </p:nvSpPr>
        <p:spPr>
          <a:xfrm>
            <a:off x="1889203" y="3317850"/>
            <a:ext cx="2268000" cy="119644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Automotive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Window Glazing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Electrical Insulation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Tires &amp; Rubber</a:t>
            </a:r>
          </a:p>
        </p:txBody>
      </p:sp>
      <p:sp>
        <p:nvSpPr>
          <p:cNvPr id="10" name="Rechteck 17">
            <a:extLst>
              <a:ext uri="{FF2B5EF4-FFF2-40B4-BE49-F238E27FC236}">
                <a16:creationId xmlns:a16="http://schemas.microsoft.com/office/drawing/2014/main" id="{E202F108-2DEC-4A25-896C-4CC2419163A1}"/>
              </a:ext>
            </a:extLst>
          </p:cNvPr>
          <p:cNvSpPr/>
          <p:nvPr/>
        </p:nvSpPr>
        <p:spPr>
          <a:xfrm>
            <a:off x="4294003" y="3317850"/>
            <a:ext cx="2240485" cy="1196446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Heat Sealing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Reactive Hot Melts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Medical Applications</a:t>
            </a:r>
          </a:p>
        </p:txBody>
      </p:sp>
      <p:sp>
        <p:nvSpPr>
          <p:cNvPr id="11" name="Rectangle 94">
            <a:extLst>
              <a:ext uri="{FF2B5EF4-FFF2-40B4-BE49-F238E27FC236}">
                <a16:creationId xmlns:a16="http://schemas.microsoft.com/office/drawing/2014/main" id="{B78DB0E3-E725-4B35-9A46-BED3A0A40076}"/>
              </a:ext>
            </a:extLst>
          </p:cNvPr>
          <p:cNvSpPr/>
          <p:nvPr/>
        </p:nvSpPr>
        <p:spPr>
          <a:xfrm>
            <a:off x="6944872" y="1966913"/>
            <a:ext cx="2268000" cy="540000"/>
          </a:xfrm>
          <a:prstGeom prst="rect">
            <a:avLst/>
          </a:prstGeom>
          <a:solidFill>
            <a:srgbClr val="009993"/>
          </a:solidFill>
          <a:ln>
            <a:noFill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/>
                <a:cs typeface="Arial" charset="0"/>
              </a:rPr>
              <a:t>Polyester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4E77A3F-31DF-4BED-BF80-CF705317925F}"/>
              </a:ext>
            </a:extLst>
          </p:cNvPr>
          <p:cNvSpPr/>
          <p:nvPr/>
        </p:nvSpPr>
        <p:spPr>
          <a:xfrm>
            <a:off x="9347960" y="1965409"/>
            <a:ext cx="2268000" cy="540000"/>
          </a:xfrm>
          <a:prstGeom prst="rect">
            <a:avLst/>
          </a:prstGeom>
          <a:solidFill>
            <a:srgbClr val="DC6B2F"/>
          </a:solidFill>
          <a:ln>
            <a:noFill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/>
                <a:cs typeface="Arial" charset="0"/>
              </a:rPr>
              <a:t>Amorphous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/>
                <a:cs typeface="Arial" charset="0"/>
              </a:rPr>
              <a:t>Poly-α-Olefin</a:t>
            </a:r>
          </a:p>
        </p:txBody>
      </p:sp>
      <p:sp>
        <p:nvSpPr>
          <p:cNvPr id="13" name="Rechteck 17">
            <a:extLst>
              <a:ext uri="{FF2B5EF4-FFF2-40B4-BE49-F238E27FC236}">
                <a16:creationId xmlns:a16="http://schemas.microsoft.com/office/drawing/2014/main" id="{B5CAC6E1-89A2-40C2-AFF3-6FDBEC298078}"/>
              </a:ext>
            </a:extLst>
          </p:cNvPr>
          <p:cNvSpPr/>
          <p:nvPr/>
        </p:nvSpPr>
        <p:spPr>
          <a:xfrm>
            <a:off x="6963914" y="3317850"/>
            <a:ext cx="2248959" cy="1196446"/>
          </a:xfrm>
          <a:prstGeom prst="rect">
            <a:avLst/>
          </a:prstGeom>
          <a:noFill/>
          <a:ln w="19050">
            <a:solidFill>
              <a:srgbClr val="009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Food &amp; Beverage Can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Flexible Packaging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Construction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Appliances</a:t>
            </a:r>
          </a:p>
        </p:txBody>
      </p:sp>
      <p:sp>
        <p:nvSpPr>
          <p:cNvPr id="14" name="Rechteck 17">
            <a:extLst>
              <a:ext uri="{FF2B5EF4-FFF2-40B4-BE49-F238E27FC236}">
                <a16:creationId xmlns:a16="http://schemas.microsoft.com/office/drawing/2014/main" id="{ACDEEFD8-244E-4023-804E-90A19D5869DC}"/>
              </a:ext>
            </a:extLst>
          </p:cNvPr>
          <p:cNvSpPr/>
          <p:nvPr/>
        </p:nvSpPr>
        <p:spPr>
          <a:xfrm>
            <a:off x="9347961" y="3317850"/>
            <a:ext cx="2268000" cy="1196446"/>
          </a:xfrm>
          <a:prstGeom prst="rect">
            <a:avLst/>
          </a:prstGeom>
          <a:noFill/>
          <a:ln w="19050">
            <a:solidFill>
              <a:srgbClr val="DC6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0" rIns="72000" bIns="72000" rtlCol="0" anchor="ctr" anchorCtr="0"/>
          <a:lstStyle/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Automotive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Packaging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Hygiene applications</a:t>
            </a:r>
          </a:p>
          <a:p>
            <a:pPr marL="266700" indent="-1800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Construction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66E5251-BF28-404C-8D7B-D90540280368}"/>
              </a:ext>
            </a:extLst>
          </p:cNvPr>
          <p:cNvSpPr txBox="1"/>
          <p:nvPr/>
        </p:nvSpPr>
        <p:spPr>
          <a:xfrm>
            <a:off x="1778967" y="1500392"/>
            <a:ext cx="4932000" cy="354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Dr. Jürgen Herwig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6EEFBF6-0514-46C9-BF61-85C9B115DDF0}"/>
              </a:ext>
            </a:extLst>
          </p:cNvPr>
          <p:cNvSpPr txBox="1"/>
          <p:nvPr/>
        </p:nvSpPr>
        <p:spPr>
          <a:xfrm>
            <a:off x="6846232" y="1508015"/>
            <a:ext cx="4932000" cy="354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/>
              <a:t>Thorsten Marin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83156FE-CA24-4D39-BA96-3F6811CC2E9B}"/>
              </a:ext>
            </a:extLst>
          </p:cNvPr>
          <p:cNvSpPr/>
          <p:nvPr/>
        </p:nvSpPr>
        <p:spPr>
          <a:xfrm>
            <a:off x="2863109" y="1136202"/>
            <a:ext cx="8137873" cy="328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dirty="0">
                <a:solidFill>
                  <a:srgbClr val="991D85"/>
                </a:solidFill>
                <a:latin typeface="Arial" panose="020B0604020202020204"/>
              </a:rPr>
              <a:t>Technology platforms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39D1188-7396-4236-B98C-8067FC6004B8}"/>
              </a:ext>
            </a:extLst>
          </p:cNvPr>
          <p:cNvCxnSpPr>
            <a:cxnSpLocks/>
          </p:cNvCxnSpPr>
          <p:nvPr/>
        </p:nvCxnSpPr>
        <p:spPr>
          <a:xfrm>
            <a:off x="1776005" y="1460258"/>
            <a:ext cx="9959871" cy="0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17">
            <a:extLst>
              <a:ext uri="{FF2B5EF4-FFF2-40B4-BE49-F238E27FC236}">
                <a16:creationId xmlns:a16="http://schemas.microsoft.com/office/drawing/2014/main" id="{6C11C82E-6713-474E-82A9-1D9FCD6A1748}"/>
              </a:ext>
            </a:extLst>
          </p:cNvPr>
          <p:cNvSpPr/>
          <p:nvPr/>
        </p:nvSpPr>
        <p:spPr>
          <a:xfrm>
            <a:off x="1883271" y="5698610"/>
            <a:ext cx="2268000" cy="31328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Marl</a:t>
            </a:r>
          </a:p>
        </p:txBody>
      </p:sp>
      <p:sp>
        <p:nvSpPr>
          <p:cNvPr id="32" name="Rechteck 17">
            <a:extLst>
              <a:ext uri="{FF2B5EF4-FFF2-40B4-BE49-F238E27FC236}">
                <a16:creationId xmlns:a16="http://schemas.microsoft.com/office/drawing/2014/main" id="{B16FA2C7-2426-4BC3-AA13-085423FB8B72}"/>
              </a:ext>
            </a:extLst>
          </p:cNvPr>
          <p:cNvSpPr/>
          <p:nvPr/>
        </p:nvSpPr>
        <p:spPr>
          <a:xfrm>
            <a:off x="4288071" y="5698610"/>
            <a:ext cx="2240486" cy="31328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Darmstadt</a:t>
            </a:r>
          </a:p>
        </p:txBody>
      </p:sp>
      <p:sp>
        <p:nvSpPr>
          <p:cNvPr id="33" name="Rechteck 17">
            <a:extLst>
              <a:ext uri="{FF2B5EF4-FFF2-40B4-BE49-F238E27FC236}">
                <a16:creationId xmlns:a16="http://schemas.microsoft.com/office/drawing/2014/main" id="{811720F3-2997-4BCA-85BC-842E2DD5F19A}"/>
              </a:ext>
            </a:extLst>
          </p:cNvPr>
          <p:cNvSpPr/>
          <p:nvPr/>
        </p:nvSpPr>
        <p:spPr>
          <a:xfrm>
            <a:off x="6957983" y="5698610"/>
            <a:ext cx="2248957" cy="313280"/>
          </a:xfrm>
          <a:prstGeom prst="rect">
            <a:avLst/>
          </a:prstGeom>
          <a:noFill/>
          <a:ln w="19050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Witten, Shanghai, Marl</a:t>
            </a:r>
          </a:p>
        </p:txBody>
      </p:sp>
      <p:sp>
        <p:nvSpPr>
          <p:cNvPr id="34" name="Rechteck 17">
            <a:extLst>
              <a:ext uri="{FF2B5EF4-FFF2-40B4-BE49-F238E27FC236}">
                <a16:creationId xmlns:a16="http://schemas.microsoft.com/office/drawing/2014/main" id="{AD36D290-6C2F-42A9-B41B-DCD00855BD34}"/>
              </a:ext>
            </a:extLst>
          </p:cNvPr>
          <p:cNvSpPr/>
          <p:nvPr/>
        </p:nvSpPr>
        <p:spPr>
          <a:xfrm>
            <a:off x="9342030" y="5698610"/>
            <a:ext cx="2268000" cy="313280"/>
          </a:xfrm>
          <a:prstGeom prst="rect">
            <a:avLst/>
          </a:prstGeom>
          <a:noFill/>
          <a:ln w="19050">
            <a:solidFill>
              <a:srgbClr val="DC6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Marl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D1E089A-08D6-4B25-BC4E-745D4C5FE9E7}"/>
              </a:ext>
            </a:extLst>
          </p:cNvPr>
          <p:cNvGrpSpPr/>
          <p:nvPr/>
        </p:nvGrpSpPr>
        <p:grpSpPr>
          <a:xfrm>
            <a:off x="523022" y="5660892"/>
            <a:ext cx="1128975" cy="328314"/>
            <a:chOff x="-278565" y="2782167"/>
            <a:chExt cx="2232000" cy="328314"/>
          </a:xfrm>
          <a:noFill/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2E91701-2C98-4A50-A449-82277F915A5A}"/>
                </a:ext>
              </a:extLst>
            </p:cNvPr>
            <p:cNvSpPr/>
            <p:nvPr/>
          </p:nvSpPr>
          <p:spPr>
            <a:xfrm>
              <a:off x="-278565" y="2782167"/>
              <a:ext cx="2232000" cy="32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Assets</a:t>
              </a:r>
            </a:p>
          </p:txBody>
        </p: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B3974539-322C-4453-8E5F-EF90C4C6DCB5}"/>
                </a:ext>
              </a:extLst>
            </p:cNvPr>
            <p:cNvCxnSpPr>
              <a:cxnSpLocks/>
            </p:cNvCxnSpPr>
            <p:nvPr/>
          </p:nvCxnSpPr>
          <p:spPr>
            <a:xfrm>
              <a:off x="-151190" y="3056751"/>
              <a:ext cx="1957950" cy="0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hteck 17">
            <a:extLst>
              <a:ext uri="{FF2B5EF4-FFF2-40B4-BE49-F238E27FC236}">
                <a16:creationId xmlns:a16="http://schemas.microsoft.com/office/drawing/2014/main" id="{89B15C45-7F36-40C6-A836-EB156F990581}"/>
              </a:ext>
            </a:extLst>
          </p:cNvPr>
          <p:cNvSpPr/>
          <p:nvPr/>
        </p:nvSpPr>
        <p:spPr>
          <a:xfrm>
            <a:off x="1883271" y="2665839"/>
            <a:ext cx="2268000" cy="474963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POLYVEST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®</a:t>
            </a:r>
          </a:p>
        </p:txBody>
      </p:sp>
      <p:sp>
        <p:nvSpPr>
          <p:cNvPr id="39" name="Rechteck 17">
            <a:extLst>
              <a:ext uri="{FF2B5EF4-FFF2-40B4-BE49-F238E27FC236}">
                <a16:creationId xmlns:a16="http://schemas.microsoft.com/office/drawing/2014/main" id="{657EE539-F87A-466B-A07E-90EB37A67F59}"/>
              </a:ext>
            </a:extLst>
          </p:cNvPr>
          <p:cNvSpPr/>
          <p:nvPr/>
        </p:nvSpPr>
        <p:spPr>
          <a:xfrm>
            <a:off x="4288071" y="2665839"/>
            <a:ext cx="2240486" cy="474963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DEGACRYL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®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DEGALAN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®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 DYNACOLL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®</a:t>
            </a:r>
            <a:endParaRPr lang="en-US" sz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0" name="Rechteck 17">
            <a:extLst>
              <a:ext uri="{FF2B5EF4-FFF2-40B4-BE49-F238E27FC236}">
                <a16:creationId xmlns:a16="http://schemas.microsoft.com/office/drawing/2014/main" id="{CCEF131E-E703-45E4-9360-11737D30700F}"/>
              </a:ext>
            </a:extLst>
          </p:cNvPr>
          <p:cNvSpPr/>
          <p:nvPr/>
        </p:nvSpPr>
        <p:spPr>
          <a:xfrm>
            <a:off x="6957983" y="2665839"/>
            <a:ext cx="2248957" cy="474963"/>
          </a:xfrm>
          <a:prstGeom prst="rect">
            <a:avLst/>
          </a:prstGeom>
          <a:noFill/>
          <a:ln w="19050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DYNACOLL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®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, DYNAPOL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®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hteck 17">
            <a:extLst>
              <a:ext uri="{FF2B5EF4-FFF2-40B4-BE49-F238E27FC236}">
                <a16:creationId xmlns:a16="http://schemas.microsoft.com/office/drawing/2014/main" id="{F14BB112-989F-4D45-A46C-98FC2FFA0A43}"/>
              </a:ext>
            </a:extLst>
          </p:cNvPr>
          <p:cNvSpPr/>
          <p:nvPr/>
        </p:nvSpPr>
        <p:spPr>
          <a:xfrm>
            <a:off x="9342030" y="2665839"/>
            <a:ext cx="2268000" cy="474963"/>
          </a:xfrm>
          <a:prstGeom prst="rect">
            <a:avLst/>
          </a:prstGeom>
          <a:noFill/>
          <a:ln w="19050">
            <a:solidFill>
              <a:srgbClr val="DC6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VESTOPLAST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®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(“hotmelts”)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ABC4638-CCF2-4699-A8E6-D616EFA88AC3}"/>
              </a:ext>
            </a:extLst>
          </p:cNvPr>
          <p:cNvGrpSpPr/>
          <p:nvPr/>
        </p:nvGrpSpPr>
        <p:grpSpPr>
          <a:xfrm>
            <a:off x="519379" y="2600062"/>
            <a:ext cx="1128975" cy="328314"/>
            <a:chOff x="-278565" y="2782167"/>
            <a:chExt cx="2232000" cy="328314"/>
          </a:xfrm>
          <a:noFill/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50C29D91-68EC-4CF6-B02E-9C8FA3464306}"/>
                </a:ext>
              </a:extLst>
            </p:cNvPr>
            <p:cNvSpPr/>
            <p:nvPr/>
          </p:nvSpPr>
          <p:spPr>
            <a:xfrm>
              <a:off x="-278565" y="2782167"/>
              <a:ext cx="2232000" cy="32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Brands</a:t>
              </a:r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C791F40A-4264-4851-AFCE-A4DB40C0EC02}"/>
                </a:ext>
              </a:extLst>
            </p:cNvPr>
            <p:cNvCxnSpPr>
              <a:cxnSpLocks/>
            </p:cNvCxnSpPr>
            <p:nvPr/>
          </p:nvCxnSpPr>
          <p:spPr>
            <a:xfrm>
              <a:off x="-151190" y="3056751"/>
              <a:ext cx="1957950" cy="0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6AD16237-B468-4E26-A60A-868340947E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6991" r="11617" b="14931"/>
          <a:stretch/>
        </p:blipFill>
        <p:spPr>
          <a:xfrm>
            <a:off x="7271391" y="4914790"/>
            <a:ext cx="788669" cy="533971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49DABD9-F4D5-4627-AD16-7E92AFEBD6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846"/>
          <a:stretch/>
        </p:blipFill>
        <p:spPr>
          <a:xfrm>
            <a:off x="8163224" y="4803273"/>
            <a:ext cx="732056" cy="645339"/>
          </a:xfrm>
          <a:prstGeom prst="rect">
            <a:avLst/>
          </a:prstGeom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55D1DEB3-57B5-47A2-B7CB-002A123A657D}"/>
              </a:ext>
            </a:extLst>
          </p:cNvPr>
          <p:cNvSpPr/>
          <p:nvPr/>
        </p:nvSpPr>
        <p:spPr>
          <a:xfrm>
            <a:off x="1883271" y="4740775"/>
            <a:ext cx="2273931" cy="79021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64814" rtlCol="0" anchor="ctr"/>
          <a:lstStyle/>
          <a:p>
            <a:pPr marL="154339" indent="-154339" defTabSz="82314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08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B9780FA-7726-49D9-959D-AE41D86C017C}"/>
              </a:ext>
            </a:extLst>
          </p:cNvPr>
          <p:cNvSpPr/>
          <p:nvPr/>
        </p:nvSpPr>
        <p:spPr>
          <a:xfrm>
            <a:off x="4288071" y="4738383"/>
            <a:ext cx="2240485" cy="790218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64814" rtlCol="0" anchor="ctr"/>
          <a:lstStyle/>
          <a:p>
            <a:pPr marL="154339" indent="-154339" defTabSz="82314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08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1D3BB078-9444-40E0-A623-1E4D6AE3EB91}"/>
              </a:ext>
            </a:extLst>
          </p:cNvPr>
          <p:cNvSpPr/>
          <p:nvPr/>
        </p:nvSpPr>
        <p:spPr>
          <a:xfrm>
            <a:off x="6957983" y="4738383"/>
            <a:ext cx="2248957" cy="790218"/>
          </a:xfrm>
          <a:prstGeom prst="rect">
            <a:avLst/>
          </a:prstGeom>
          <a:noFill/>
          <a:ln w="19050">
            <a:solidFill>
              <a:srgbClr val="009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64814" rtlCol="0" anchor="ctr"/>
          <a:lstStyle/>
          <a:p>
            <a:pPr marL="154339" indent="-154339" defTabSz="82314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08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DC4049B1-DC97-4C8A-AE85-330EEC983E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49" y="4830010"/>
            <a:ext cx="426828" cy="640243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4C76357C-008A-4D85-9A36-9C88565AE3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4968" y="4832865"/>
            <a:ext cx="932960" cy="62300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AC71A44-2EFD-4E70-BE8A-38DEDE15E1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537" y="4810135"/>
            <a:ext cx="707642" cy="628389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753387DB-A7EC-43C2-A9CA-777E5622F4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4077" y="4810134"/>
            <a:ext cx="734278" cy="611131"/>
          </a:xfrm>
          <a:prstGeom prst="rect">
            <a:avLst/>
          </a:prstGeom>
        </p:spPr>
      </p:pic>
      <p:sp>
        <p:nvSpPr>
          <p:cNvPr id="60" name="Rechteck 59">
            <a:extLst>
              <a:ext uri="{FF2B5EF4-FFF2-40B4-BE49-F238E27FC236}">
                <a16:creationId xmlns:a16="http://schemas.microsoft.com/office/drawing/2014/main" id="{A463BF94-7B42-44DB-9CFA-BE7D3957AC93}"/>
              </a:ext>
            </a:extLst>
          </p:cNvPr>
          <p:cNvSpPr/>
          <p:nvPr/>
        </p:nvSpPr>
        <p:spPr>
          <a:xfrm>
            <a:off x="9342030" y="4740920"/>
            <a:ext cx="2268000" cy="790218"/>
          </a:xfrm>
          <a:prstGeom prst="rect">
            <a:avLst/>
          </a:prstGeom>
          <a:noFill/>
          <a:ln w="19050">
            <a:solidFill>
              <a:srgbClr val="DC6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313" tIns="41157" rIns="82313" bIns="41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3143">
              <a:spcAft>
                <a:spcPts val="540"/>
              </a:spcAft>
              <a:defRPr/>
            </a:pPr>
            <a:endParaRPr lang="en-US" sz="14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B8133697-1206-4FFE-BE77-73762ECD3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0759" y="4823234"/>
            <a:ext cx="422029" cy="62770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A2BC91-F70B-4660-85D2-7A5E2C1616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89020" y="4818942"/>
            <a:ext cx="773484" cy="631993"/>
          </a:xfrm>
          <a:prstGeom prst="rect">
            <a:avLst/>
          </a:prstGeom>
        </p:spPr>
      </p:pic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9A165F4-875E-4EFA-8AA3-44910889FD36}"/>
              </a:ext>
            </a:extLst>
          </p:cNvPr>
          <p:cNvGrpSpPr/>
          <p:nvPr/>
        </p:nvGrpSpPr>
        <p:grpSpPr>
          <a:xfrm>
            <a:off x="523022" y="3442064"/>
            <a:ext cx="1128975" cy="328314"/>
            <a:chOff x="-278565" y="2782167"/>
            <a:chExt cx="2232000" cy="328314"/>
          </a:xfrm>
          <a:noFill/>
        </p:grpSpPr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460FF2F4-97CA-49CD-8A47-07F0D11AF90D}"/>
                </a:ext>
              </a:extLst>
            </p:cNvPr>
            <p:cNvSpPr/>
            <p:nvPr/>
          </p:nvSpPr>
          <p:spPr>
            <a:xfrm>
              <a:off x="-278565" y="2782167"/>
              <a:ext cx="2232000" cy="32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Markets</a:t>
              </a:r>
            </a:p>
          </p:txBody>
        </p: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A2B912FA-CD59-4F39-8FCC-4F6432E9D640}"/>
                </a:ext>
              </a:extLst>
            </p:cNvPr>
            <p:cNvCxnSpPr>
              <a:cxnSpLocks/>
            </p:cNvCxnSpPr>
            <p:nvPr/>
          </p:nvCxnSpPr>
          <p:spPr>
            <a:xfrm>
              <a:off x="-151190" y="3056751"/>
              <a:ext cx="1957950" cy="0"/>
            </a:xfrm>
            <a:prstGeom prst="line">
              <a:avLst/>
            </a:prstGeom>
            <a:grpFill/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3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THINKCELLUNDODONOTDELETE" val="0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IAAAAAAAAAAwAAAAMAAAAA/////wQAMwwAAAAAAAAAAAAAIAD///////////////8AAAD///////////////8DAAAAAg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+AFhw5MHc9JmmVSITPO9isFAAAAAAADAAAAAAADAAAAAwADAAMA////////BAAAAAMAEAAL4KlY+TgXVUyAbWPH+sqd3QUAAAABAAMAAAACAAMAAAABAAMAAAAAAP///////w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wMAAAAAAAAAAAAACAB////////////////AAAA////////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OAFhw5MHc9JmmVSITPO9isDRGF0YQAbAAAABExpbmtlZFNoYXBlRGF0YQAFAAAAAAACTmFtZQAZAAAATGlua2VkU2hhcGVzRGF0YVByb3BlcnR5ABBWZXJzaW9uAAAAAAAJTGFzdFdyaXRlAEhciu+DAQAAAAEA/////8YAxgAAAAVfaWQAEAAAAATgqVj5OBdVTIBtY8f6yp3dA0RhdGEAUwAAAAhQcmVzZW50YXRpb25TY2FubmVkRm9yTGlua2VkU2hhcGVzAAECTnVtYmVyRm9ybWF0U2VwYXJhdG9yTW9kZQAKAAAAQXV0b21hdGljAAACTmFtZQAkAAAATGlua2VkU2hhcGVQcmVzZW50YXRpb25TZXR0aW5nc0RhdGEAEFZlcnNpb24AAAAAAAlMYXN0V3JpdGUAX1yK74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017679658130999"/>
  <p:tag name="EMPOWERCHARTSPROPERTIES_B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ed9a566-d266-4bee-af32-5968b3968011"/>
  <p:tag name="MIO_EKGUID" val="6d997c8e-0070-4e85-8dfc-4090bfea855c"/>
  <p:tag name="MIO_UPDATE" val="True"/>
  <p:tag name="MIO_VERSION" val="19.01.2021 14:00:04"/>
  <p:tag name="MIO_DBID" val="76b887b1-f9f7-4ac7-abd8-e3d499aa1f6d"/>
  <p:tag name="MIO_LASTDOWNLOADED" val="19.01.2021 15:03:54"/>
  <p:tag name="MIO_OBJECTNAME" val="Slide 3"/>
  <p:tag name="MIO_LASTEDITORNAME" val="Laura Gabrisc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SWPl_Wq.i8W5rFfJLV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kaW5q8RZS6RjnH6ob.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ST_COLOR_1" val="0,0,0,Dunkel 1"/>
  <p:tag name="MIO_MST_COLOR_2" val="255,255,255,Hell 1"/>
  <p:tag name="MIO_MST_COLOR_3" val="171,165,160,Dunkel 2"/>
  <p:tag name="MIO_MST_COLOR_4" val="230,229,227,Hell 2"/>
  <p:tag name="MIO_MST_COLOR_5" val="192,188,184,Akzent 1"/>
  <p:tag name="MIO_MST_COLOR_6" val="153,29,133,Akzent 2"/>
  <p:tag name="MIO_MST_COLOR_7" val="150,143,136,Akzent 3"/>
  <p:tag name="MIO_MST_COLOR_8" val="194,119,182,Akzent 4"/>
  <p:tag name="MIO_MST_COLOR_9" val="214,211,208,Akzent 5"/>
  <p:tag name="MIO_MST_COLOR_10" val="214,165,206,Akzent 6"/>
  <p:tag name="MIO_MST_COLOR_11" val="173,74,157,"/>
  <p:tag name="MIO_MST_COLOR_12" val="150,143,136,"/>
  <p:tag name="MIO_EK" val="3465"/>
  <p:tag name="MIO_PRESI_FIRST_SLIDENUMBER" val="1"/>
  <p:tag name="MIO_FALLBACK_LAYOUT" val="5"/>
  <p:tag name="MIO_SHOW_DATE" val="False"/>
  <p:tag name="MIO_SHOW_FOOTER" val="True"/>
  <p:tag name="MIO_SHOW_PAGENUMBER" val="False"/>
  <p:tag name="MIO_AVOID_BLANK_LAYOUT" val="True"/>
  <p:tag name="MIO_CD_LAYOUT_VALID_AREA" val="True"/>
  <p:tag name="MIO_EMBED_FONT" val="False"/>
  <p:tag name="MIO_MATCH_COLOR_SCHEME" val="False"/>
  <p:tag name="MIO_NUMBER_OF_VALID_LAYOUTS" val="11"/>
  <p:tag name="MIO_HDS" val="True"/>
  <p:tag name="MIO_SKIPVERSION" val="01.01.0001 00:00:00"/>
  <p:tag name="MIO_EKGUID" val="b747901f-082c-42d8-8534-f6b9d6cda84e"/>
  <p:tag name="MIO_UPDATE" val="True"/>
  <p:tag name="MIO_DBID" val="76B887B1-F9F7-4AC7-ABD8-E3D499AA1F6D"/>
  <p:tag name="MIO_OBJECTNAME" val="Master 16:9"/>
  <p:tag name="MIO_LASTEDITORNAME" val="Admin 2"/>
  <p:tag name="MIO_VERSION" val="21.03.2023 12:40:00"/>
  <p:tag name="MIO_LASTDOWNLOADED" val="05.04.2023 08:48:53.078"/>
  <p:tag name="MIO_CDID" val="73d2452d-b8af-42e2-9aa4-3983a84ce67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94e9543-96a6-41cc-9a3d-ead4b394f33e"/>
  <p:tag name="MIO_EKGUID" val="db3d848d-b644-4406-a5b7-fcdc337d86c8"/>
  <p:tag name="MIO_UPDATE" val="True"/>
  <p:tag name="MIO_VERSION" val="19.01.2021 14:00:03"/>
  <p:tag name="MIO_DBID" val="76b887b1-f9f7-4ac7-abd8-e3d499aa1f6d"/>
  <p:tag name="MIO_LASTDOWNLOADED" val="19.01.2021 15:03:53"/>
  <p:tag name="MIO_OBJECTNAME" val="Slide 1"/>
  <p:tag name="MIO_LASTEDITORNAME" val="Laura Gabrisc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f8af1e0-91a4-4daa-8c4f-13f703c49b55"/>
  <p:tag name="MIO_STRING_IGNORE_CHECKSUM_FOR_NEXT_SAVE" val="False"/>
  <p:tag name="MIO_EKGUID" val="cffc9c00-a985-4bf0-b876-ccafbcec285c"/>
  <p:tag name="MIO_UPDATE" val="True"/>
  <p:tag name="MIO_VERSION" val="20.02.2020 10:15:05"/>
  <p:tag name="MIO_DBID" val="76b887b1-f9f7-4ac7-abd8-e3d499aa1f6d"/>
  <p:tag name="MIO_LASTDOWNLOADED" val="20.02.2020 11:32:39"/>
  <p:tag name="MIO_OBJECTNAME" val="Sample agenda slideManually created agenda (Master-Layout “Nur Überschrift”)"/>
  <p:tag name="MIO_LASTEDITORNAME" val="Laura Gabrisc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cmWresMHTXPtihLTc1K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b5d6050-3917-456d-8c37-d3509012fc74"/>
  <p:tag name="MIO_STRING_IGNORE_CHECKSUM_FOR_NEXT_SAVE" val="False"/>
  <p:tag name="MIO_EKGUID" val="84dc01ab-6258-43fd-a6c0-9d63b7296bfb"/>
  <p:tag name="MIO_UPDATE" val="True"/>
  <p:tag name="MIO_VERSION" val="06.02.2020 14:57:54"/>
  <p:tag name="MIO_DBID" val="76b887b1-f9f7-4ac7-abd8-e3d499aa1f6d"/>
  <p:tag name="MIO_LASTDOWNLOADED" val="11.02.2020 15:22:39"/>
  <p:tag name="MIO_OBJECTNAME" val="Die wesentlichen Dokumente für die Nutzung von PowerPoint bei Evonik"/>
  <p:tag name="MIO_LASTEDITORNAME" val="Laura Gabrisc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f7USlyT_WgGW8HM_NX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1e5b970-5481-4566-9a6c-4a3bd65adf2e"/>
  <p:tag name="MIO_STRING_IGNORE_CHECKSUM_FOR_NEXT_SAVE" val="False"/>
  <p:tag name="MIO_EKGUID" val="b57fc678-6204-4020-a4f6-81f812aa639e"/>
  <p:tag name="MIO_UPDATE" val="True"/>
  <p:tag name="MIO_VERSION" val="18.10.2022 07:59:25"/>
  <p:tag name="MIO_DBID" val="76b887b1-f9f7-4ac7-abd8-e3d499aa1f6d"/>
  <p:tag name="MIO_LASTDOWNLOADED" val="24.10.2022 07:08:53"/>
  <p:tag name="MIO_OBJECTNAME" val="To make that happen, we go beyond"/>
  <p:tag name="MIO_LASTEDITORNAME" val="Laura Gabrisc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KHirTwPKDg9Cwfs8rg3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098d9a6-5601-4281-8cea-41aeedb435a9"/>
  <p:tag name="MIO_STRING_IGNORE_CHECKSUM_FOR_NEXT_SAVE" val="False"/>
  <p:tag name="MIO_EKGUID" val="2a984ec8-9165-4761-b601-7b71f3478999"/>
  <p:tag name="MIO_UPDATE" val="True"/>
  <p:tag name="MIO_VERSION" val="06.02.2020 14:57:57"/>
  <p:tag name="MIO_DBID" val="76b887b1-f9f7-4ac7-abd8-e3d499aa1f6d"/>
  <p:tag name="MIO_LASTDOWNLOADED" val="11.02.2020 15:22:45"/>
  <p:tag name="MIO_OBJECTNAME" val="Beispiel für eine Folie mit vier InhaltenTextkästen"/>
  <p:tag name="MIO_LASTEDITORNAME" val="Laura Gabrisc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p4qwgnWOYDcUmexhgrI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n9y1W7lbUzCgMRf.zZt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f8af1e0-91a4-4daa-8c4f-13f703c49b55"/>
  <p:tag name="MIO_STRING_IGNORE_CHECKSUM_FOR_NEXT_SAVE" val="False"/>
  <p:tag name="MIO_EKGUID" val="cffc9c00-a985-4bf0-b876-ccafbcec285c"/>
  <p:tag name="MIO_UPDATE" val="True"/>
  <p:tag name="MIO_VERSION" val="20.02.2020 10:15:05"/>
  <p:tag name="MIO_DBID" val="76b887b1-f9f7-4ac7-abd8-e3d499aa1f6d"/>
  <p:tag name="MIO_LASTDOWNLOADED" val="20.02.2020 11:32:39"/>
  <p:tag name="MIO_OBJECTNAME" val="Sample agenda slideManually created agenda (Master-Layout “Nur Überschrift”)"/>
  <p:tag name="MIO_LASTEDITORNAME" val="Laura Gabrisc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cmWresMHTXPtihLTc1K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f8af1e0-91a4-4daa-8c4f-13f703c49b55"/>
  <p:tag name="MIO_STRING_IGNORE_CHECKSUM_FOR_NEXT_SAVE" val="False"/>
  <p:tag name="MIO_EKGUID" val="cffc9c00-a985-4bf0-b876-ccafbcec285c"/>
  <p:tag name="MIO_UPDATE" val="True"/>
  <p:tag name="MIO_VERSION" val="20.02.2020 10:15:05"/>
  <p:tag name="MIO_DBID" val="76b887b1-f9f7-4ac7-abd8-e3d499aa1f6d"/>
  <p:tag name="MIO_LASTDOWNLOADED" val="20.02.2020 11:32:39"/>
  <p:tag name="MIO_OBJECTNAME" val="Sample agenda slideManually created agenda (Master-Layout “Nur Überschrift”)"/>
  <p:tag name="MIO_LASTEDITORNAME" val="Laura Gabrisc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cmWresMHTXPtihLTc1K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qkqTSnv0ax2Fkj3j7Cd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ZEqqUKN0e4.hhSWqssR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Vl9jOZwESKpg0L9xtB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bc6d3YEkiPGOHsvmzIV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RSIf7URgOabzmsiq6zu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1450"/>
  <p:tag name="MIO_GUID" val="88dd2975-3629-4ce4-8e9c-eda4d0b621df"/>
  <p:tag name="MIO_EKGUID" val="d0b721d2-04a0-4a0e-a710-b5a346076f41"/>
  <p:tag name="MIO_UPDATE" val="True"/>
  <p:tag name="MIO_VERSION" val="27.02.2020 08:42:20"/>
  <p:tag name="MIO_DBID" val="76B887B1-F9F7-4AC7-ABD8-E3D499AA1F6D"/>
  <p:tag name="MIO_LASTDOWNLOADED" val="29.01.2021 09:23:09"/>
  <p:tag name="MIO_OBJECTNAME" val="2011_aug_27_mais_db_09"/>
  <p:tag name="MIO_LASTEDITORNAME" val="Laura Gabrisc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ec8fb60-b8c0-4fdc-84de-343efc83fbc9"/>
  <p:tag name="MIO_EKGUID" val="3219e755-3d08-4e15-8672-bfad13f67803"/>
  <p:tag name="MIO_UPDATE" val="True"/>
  <p:tag name="MIO_VERSION" val="19.01.2021 14:00:03"/>
  <p:tag name="MIO_DBID" val="76b887b1-f9f7-4ac7-abd8-e3d499aa1f6d"/>
  <p:tag name="MIO_LASTDOWNLOADED" val="19.01.2021 15:03:53"/>
  <p:tag name="MIO_OBJECTNAME" val="|  Date  |  Presentation title (-&gt;Insert header and footer  – Apply to All, page numbers are generated automatically)"/>
  <p:tag name="MIO_LASTEDITORNAME" val="Laura Gabrisc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30aISn0s7QK_1K2gf8V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CzJjcVor9hqKucsWIIt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IucBg56nczF.Foj1GJV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6673102-302b-4820-9a6d-ad74226ae1fd"/>
  <p:tag name="MIO_EKGUID" val="1d001b57-4740-4ae0-881b-7f62626f825e"/>
  <p:tag name="MIO_UPDATE" val="True"/>
  <p:tag name="MIO_VERSION" val="05.12.2019 10:14:23"/>
  <p:tag name="MIO_DBID" val="76B887B1-F9F7-4AC7-ABD8-E3D499AA1F6D"/>
  <p:tag name="MIO_LASTDOWNLOADED" val="17.06.2021 12:05:21.531"/>
  <p:tag name="MIO_OBJECTNAME" val="Tree"/>
  <p:tag name="MIO_LASTEDITORNAME" val="Laura Gabrisch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4435068-1b80-40bc-94bc-2f2a1aa6ee0e"/>
  <p:tag name="MIO_EKGUID" val="1d001b57-4740-4ae0-881b-7f62626f825e"/>
  <p:tag name="MIO_UPDATE" val="True"/>
  <p:tag name="MIO_VERSION" val="05.12.2019 10:14:23"/>
  <p:tag name="MIO_DBID" val="76B887B1-F9F7-4AC7-ABD8-E3D499AA1F6D"/>
  <p:tag name="MIO_LASTDOWNLOADED" val="17.06.2021 12:05:21.531"/>
  <p:tag name="MIO_OBJECTNAME" val="Tree"/>
  <p:tag name="MIO_LASTEDITORNAME" val="Laura Gabrisc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c0a981a-8e8b-4f54-804b-29820fda5adf"/>
  <p:tag name="MIO_EKGUID" val="1d001b57-4740-4ae0-881b-7f62626f825e"/>
  <p:tag name="MIO_UPDATE" val="True"/>
  <p:tag name="MIO_VERSION" val="05.12.2019 10:14:23"/>
  <p:tag name="MIO_DBID" val="76B887B1-F9F7-4AC7-ABD8-E3D499AA1F6D"/>
  <p:tag name="MIO_LASTDOWNLOADED" val="17.06.2021 12:05:21.531"/>
  <p:tag name="MIO_OBJECTNAME" val="Tree"/>
  <p:tag name="MIO_LASTEDITORNAME" val="Laura Gabrisch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ef6f8eb-adac-4902-896d-a247629951bf"/>
  <p:tag name="MIO_EKGUID" val="1d001b57-4740-4ae0-881b-7f62626f825e"/>
  <p:tag name="MIO_UPDATE" val="True"/>
  <p:tag name="MIO_VERSION" val="05.12.2019 10:14:23"/>
  <p:tag name="MIO_DBID" val="76B887B1-F9F7-4AC7-ABD8-E3D499AA1F6D"/>
  <p:tag name="MIO_LASTDOWNLOADED" val="17.06.2021 12:05:21.531"/>
  <p:tag name="MIO_OBJECTNAME" val="Tree"/>
  <p:tag name="MIO_LASTEDITORNAME" val="Laura Gabrisch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f357f7c-531f-4fae-a128-f8aecc4ee2ba"/>
  <p:tag name="MIO_EKGUID" val="1d001b57-4740-4ae0-881b-7f62626f825e"/>
  <p:tag name="MIO_UPDATE" val="True"/>
  <p:tag name="MIO_VERSION" val="05.12.2019 10:14:23"/>
  <p:tag name="MIO_DBID" val="76B887B1-F9F7-4AC7-ABD8-E3D499AA1F6D"/>
  <p:tag name="MIO_LASTDOWNLOADED" val="17.06.2021 12:05:21.531"/>
  <p:tag name="MIO_OBJECTNAME" val="Tree"/>
  <p:tag name="MIO_LASTEDITORNAME" val="Laura Gabrisch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6673102-302b-4820-9a6d-ad74226ae1fd"/>
  <p:tag name="MIO_EKGUID" val="1d001b57-4740-4ae0-881b-7f62626f825e"/>
  <p:tag name="MIO_UPDATE" val="True"/>
  <p:tag name="MIO_VERSION" val="05.12.2019 10:14:23"/>
  <p:tag name="MIO_DBID" val="76B887B1-F9F7-4AC7-ABD8-E3D499AA1F6D"/>
  <p:tag name="MIO_LASTDOWNLOADED" val="17.06.2021 12:05:21.531"/>
  <p:tag name="MIO_OBJECTNAME" val="Tree"/>
  <p:tag name="MIO_LASTEDITORNAME" val="Laura Gabrisc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ef6f8eb-adac-4902-896d-a247629951bf"/>
  <p:tag name="MIO_EKGUID" val="1d001b57-4740-4ae0-881b-7f62626f825e"/>
  <p:tag name="MIO_UPDATE" val="True"/>
  <p:tag name="MIO_VERSION" val="05.12.2019 10:14:23"/>
  <p:tag name="MIO_DBID" val="76B887B1-F9F7-4AC7-ABD8-E3D499AA1F6D"/>
  <p:tag name="MIO_LASTDOWNLOADED" val="17.06.2021 12:05:21.531"/>
  <p:tag name="MIO_OBJECTNAME" val="Tree"/>
  <p:tag name="MIO_LASTEDITORNAME" val="Laura Gabrisch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f357f7c-531f-4fae-a128-f8aecc4ee2ba"/>
  <p:tag name="MIO_EKGUID" val="1d001b57-4740-4ae0-881b-7f62626f825e"/>
  <p:tag name="MIO_UPDATE" val="True"/>
  <p:tag name="MIO_VERSION" val="05.12.2019 10:14:23"/>
  <p:tag name="MIO_DBID" val="76B887B1-F9F7-4AC7-ABD8-E3D499AA1F6D"/>
  <p:tag name="MIO_LASTDOWNLOADED" val="17.06.2021 12:05:21.531"/>
  <p:tag name="MIO_OBJECTNAME" val="Tree"/>
  <p:tag name="MIO_LASTEDITORNAME" val="Laura Gabrisch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f8af1e0-91a4-4daa-8c4f-13f703c49b55"/>
  <p:tag name="MIO_STRING_IGNORE_CHECKSUM_FOR_NEXT_SAVE" val="False"/>
  <p:tag name="MIO_EKGUID" val="cffc9c00-a985-4bf0-b876-ccafbcec285c"/>
  <p:tag name="MIO_UPDATE" val="True"/>
  <p:tag name="MIO_VERSION" val="20.02.2020 10:15:05"/>
  <p:tag name="MIO_DBID" val="76b887b1-f9f7-4ac7-abd8-e3d499aa1f6d"/>
  <p:tag name="MIO_LASTDOWNLOADED" val="20.02.2020 11:32:39"/>
  <p:tag name="MIO_OBJECTNAME" val="Sample agenda slideManually created agenda (Master-Layout “Nur Überschrift”)"/>
  <p:tag name="MIO_LASTEDITORNAME" val="Laura Gabrisch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cmWresMHTXPtihLTc1K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vonik">
  <a:themeElements>
    <a:clrScheme name="Evonik">
      <a:dk1>
        <a:sysClr val="windowText" lastClr="000000"/>
      </a:dk1>
      <a:lt1>
        <a:sysClr val="window" lastClr="FFFFFF"/>
      </a:lt1>
      <a:dk2>
        <a:srgbClr val="ABA5A0"/>
      </a:dk2>
      <a:lt2>
        <a:srgbClr val="E6E5E3"/>
      </a:lt2>
      <a:accent1>
        <a:srgbClr val="C0BCB8"/>
      </a:accent1>
      <a:accent2>
        <a:srgbClr val="991D85"/>
      </a:accent2>
      <a:accent3>
        <a:srgbClr val="796E65"/>
      </a:accent3>
      <a:accent4>
        <a:srgbClr val="C277B6"/>
      </a:accent4>
      <a:accent5>
        <a:srgbClr val="D6D3D0"/>
      </a:accent5>
      <a:accent6>
        <a:srgbClr val="D6A5CE"/>
      </a:accent6>
      <a:hlink>
        <a:srgbClr val="AD4A9D"/>
      </a:hlink>
      <a:folHlink>
        <a:srgbClr val="968F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600"/>
          </a:spcAft>
          <a:defRPr sz="1600" b="0" i="0" u="none" baseline="0" dirty="0">
            <a:solidFill>
              <a:srgbClr val="000000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600"/>
          </a:spcAft>
          <a:defRPr sz="1600" b="0" i="0" u="none" baseline="0" dirty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Deep Purple">
      <a:srgbClr val="991D85"/>
    </a:custClr>
    <a:custClr name="Warm Gray light">
      <a:srgbClr val="E6E5E3"/>
    </a:custClr>
    <a:custClr name="Warm Gray middle">
      <a:srgbClr val="D6D3D0"/>
    </a:custClr>
    <a:custClr name="Warm Gray dark">
      <a:srgbClr val="C0BCB8"/>
    </a:custClr>
    <a:custClr name="Green 100%">
      <a:srgbClr val="78BE20"/>
    </a:custClr>
    <a:custClr name="Petrol 100%">
      <a:srgbClr val="008C95"/>
    </a:custClr>
    <a:custClr name="Orange 100%">
      <a:srgbClr val="DC6B2F"/>
    </a:custClr>
    <a:custClr name="Yellow 100%">
      <a:srgbClr val="FFD100"/>
    </a:custClr>
    <a:custClr name="Blue 100%">
      <a:srgbClr val="0067A0"/>
    </a:custClr>
    <a:custClr name="Red 100%">
      <a:srgbClr val="9B2743"/>
    </a:custClr>
  </a:custClrLst>
  <a:extLst>
    <a:ext uri="{05A4C25C-085E-4340-85A3-A5531E510DB2}">
      <thm15:themeFamily xmlns:thm15="http://schemas.microsoft.com/office/thememl/2012/main" name="Default Theme" id="{E083DE56-CDCD-4964-8521-53FF018452A0}" vid="{64770D4B-03E3-4167-A8C7-B09C58D843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e3eed4-e974-45e8-a8bb-c4e1c86ee8e0" xsi:nil="true"/>
    <lcf76f155ced4ddcb4097134ff3c332f xmlns="909da4c9-3531-4fb4-a16c-fe746456455a">
      <Terms xmlns="http://schemas.microsoft.com/office/infopath/2007/PartnerControls"/>
    </lcf76f155ced4ddcb4097134ff3c332f>
    <_dlc_DocId xmlns="e1e3eed4-e974-45e8-a8bb-c4e1c86ee8e0">0-93518095-60280</_dlc_DocId>
    <_dlc_DocIdUrl xmlns="e1e3eed4-e974-45e8-a8bb-c4e1c86ee8e0">
      <Url>https://evonik.sharepoint.com/sites/13129/_layouts/15/DocIdRedir.aspx?ID=0-93518095-60280</Url>
      <Description>0-93518095-60280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98DF252718B14F9C13E50871EB3D76" ma:contentTypeVersion="16" ma:contentTypeDescription="Ein neues Dokument erstellen." ma:contentTypeScope="" ma:versionID="f024b9593088376a48932fc655ec7ac7">
  <xsd:schema xmlns:xsd="http://www.w3.org/2001/XMLSchema" xmlns:xs="http://www.w3.org/2001/XMLSchema" xmlns:p="http://schemas.microsoft.com/office/2006/metadata/properties" xmlns:ns2="e1e3eed4-e974-45e8-a8bb-c4e1c86ee8e0" xmlns:ns3="909da4c9-3531-4fb4-a16c-fe746456455a" targetNamespace="http://schemas.microsoft.com/office/2006/metadata/properties" ma:root="true" ma:fieldsID="1ea0d33b7145f49a3ad3112744a30096" ns2:_="" ns3:_="">
    <xsd:import namespace="e1e3eed4-e974-45e8-a8bb-c4e1c86ee8e0"/>
    <xsd:import namespace="909da4c9-3531-4fb4-a16c-fe74645645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3eed4-e974-45e8-a8bb-c4e1c86ee8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4eedfb-ce9e-4b5b-83a1-33253b53ff90}" ma:internalName="TaxCatchAll" ma:showField="CatchAllData" ma:web="e1e3eed4-e974-45e8-a8bb-c4e1c86ee8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da4c9-3531-4fb4-a16c-fe7464564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23ef092-bb7d-4dd6-a2c4-1d73ad4cb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7C71B4-9BD7-4B70-9BDA-B950DBD425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910F9-D885-4D31-99B0-8D38FEDBF64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1e3eed4-e974-45e8-a8bb-c4e1c86ee8e0"/>
    <ds:schemaRef ds:uri="909da4c9-3531-4fb4-a16c-fe746456455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D245BA-31FE-41A0-A4A5-02D0539C2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3eed4-e974-45e8-a8bb-c4e1c86ee8e0"/>
    <ds:schemaRef ds:uri="909da4c9-3531-4fb4-a16c-fe7464564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BC10FC0-C1AD-45B7-8A6F-8F5808745E1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1866</Words>
  <Application>Microsoft Office PowerPoint</Application>
  <PresentationFormat>Breitbild</PresentationFormat>
  <Paragraphs>347</Paragraphs>
  <Slides>27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Arial</vt:lpstr>
      <vt:lpstr>Calibri</vt:lpstr>
      <vt:lpstr>Evonik Prokyon</vt:lpstr>
      <vt:lpstr>EvonikProkyon</vt:lpstr>
      <vt:lpstr>Symbol</vt:lpstr>
      <vt:lpstr>Wingdings</vt:lpstr>
      <vt:lpstr>Evonik</vt:lpstr>
      <vt:lpstr>think-cell Slide</vt:lpstr>
      <vt:lpstr>think-cell Folie</vt:lpstr>
      <vt:lpstr>CS ChemDraw Drawing</vt:lpstr>
      <vt:lpstr>POLYVEST® eCO</vt:lpstr>
      <vt:lpstr>Agenda </vt:lpstr>
      <vt:lpstr>No product is so perfect</vt:lpstr>
      <vt:lpstr>To make that happen,  we go beyond      </vt:lpstr>
      <vt:lpstr>That’s specialty chemicals.  And that’s where we’re among the best in class.</vt:lpstr>
      <vt:lpstr>What drives us. What makes us strong. What we want to achieve – and how.</vt:lpstr>
      <vt:lpstr>Organizational structure</vt:lpstr>
      <vt:lpstr>Agenda </vt:lpstr>
      <vt:lpstr>Business Line Coating &amp; Adhesive Resins</vt:lpstr>
      <vt:lpstr>PowerPoint-Präsentation</vt:lpstr>
      <vt:lpstr>Agenda </vt:lpstr>
      <vt:lpstr>Advantages of liquid polybutadienes</vt:lpstr>
      <vt:lpstr>Markets and applications</vt:lpstr>
      <vt:lpstr>Introduction  POLYVEST® product range for the Tire &amp; Rubber Industry</vt:lpstr>
      <vt:lpstr>PowerPoint-Präsentation</vt:lpstr>
      <vt:lpstr> eCO products help to …      … reduce use of fossil feedstock    … reduce carbon emissions</vt:lpstr>
      <vt:lpstr>Alternative sources of feedstock  They make it possible to produce more sustainable products</vt:lpstr>
      <vt:lpstr>ISCC certified eCO products Evonik is moving closer to achieve its Sustainability goals</vt:lpstr>
      <vt:lpstr>ISCC PLUS Certificate International Sustainability and Carbon Certification </vt:lpstr>
      <vt:lpstr>The Mass Balance Approach  Fossil and sustainable raw materials can be used simultaneously in one plant</vt:lpstr>
      <vt:lpstr>Mass balance process used in green energy Similar to the process used in the chemical industry: Energy mix is fed to powerline</vt:lpstr>
      <vt:lpstr>Transparency along the value chain   Each company along the value chain needs the certification</vt:lpstr>
      <vt:lpstr>POLYVEST® eCO Smart liquid rubber solutions for a sustainable future </vt:lpstr>
      <vt:lpstr>POLYVEST® eCO is now available as Dry Liquid in the LUVOMAXX® portfolio</vt:lpstr>
      <vt:lpstr>Agenda </vt:lpstr>
      <vt:lpstr>Q&amp;A Session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POLYVEST®</dc:title>
  <dc:creator>Liebana Vinas, Sara</dc:creator>
  <cp:lastModifiedBy>Zeppelin, Robert</cp:lastModifiedBy>
  <cp:revision>2</cp:revision>
  <dcterms:created xsi:type="dcterms:W3CDTF">2023-06-15T15:02:32Z</dcterms:created>
  <dcterms:modified xsi:type="dcterms:W3CDTF">2023-06-16T13:02:13Z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0x0101004D98DF252718B14F9C13E50871EB3D76</vt:lpwstr>
  </property>
  <property fmtid="{D5CDD505-2E9C-101B-9397-08002B2CF9AE}" pid="3" name="_dlc_DocIdItemGuid">
    <vt:lpwstr>10b88c4d-6908-4907-9ca7-3367920e3302</vt:lpwstr>
  </property>
  <property fmtid="{D5CDD505-2E9C-101B-9397-08002B2CF9AE}" pid="4" name="MSIP_Label_29871acb-3e8e-4cf1-928b-53cb657a6025_Enabled">
    <vt:lpwstr>true</vt:lpwstr>
  </property>
  <property fmtid="{D5CDD505-2E9C-101B-9397-08002B2CF9AE}" pid="5" name="MSIP_Label_29871acb-3e8e-4cf1-928b-53cb657a6025_SetDate">
    <vt:lpwstr>2023-06-15T15:09:22Z</vt:lpwstr>
  </property>
  <property fmtid="{D5CDD505-2E9C-101B-9397-08002B2CF9AE}" pid="6" name="MSIP_Label_29871acb-3e8e-4cf1-928b-53cb657a6025_Method">
    <vt:lpwstr>Privileged</vt:lpwstr>
  </property>
  <property fmtid="{D5CDD505-2E9C-101B-9397-08002B2CF9AE}" pid="7" name="MSIP_Label_29871acb-3e8e-4cf1-928b-53cb657a6025_Name">
    <vt:lpwstr>29871acb-3e8e-4cf1-928b-53cb657a6025</vt:lpwstr>
  </property>
  <property fmtid="{D5CDD505-2E9C-101B-9397-08002B2CF9AE}" pid="8" name="MSIP_Label_29871acb-3e8e-4cf1-928b-53cb657a6025_SiteId">
    <vt:lpwstr>acf01cd9-ddd4-4522-a2c3-ebcadef31fbb</vt:lpwstr>
  </property>
  <property fmtid="{D5CDD505-2E9C-101B-9397-08002B2CF9AE}" pid="9" name="MSIP_Label_29871acb-3e8e-4cf1-928b-53cb657a6025_ActionId">
    <vt:lpwstr>4c990557-3758-467a-9806-ee5ab2cfee64</vt:lpwstr>
  </property>
  <property fmtid="{D5CDD505-2E9C-101B-9397-08002B2CF9AE}" pid="10" name="MSIP_Label_29871acb-3e8e-4cf1-928b-53cb657a6025_ContentBits">
    <vt:lpwstr>0</vt:lpwstr>
  </property>
</Properties>
</file>